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0" r:id="rId14"/>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428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2483058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4547845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1502063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17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335797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1111504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1684524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8376562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4179960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0362169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0565926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787376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1/1/2024</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371927760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chemeClr val="bg1"/>
          </a:solidFill>
          <a:ln w="13811">
            <a:solidFill>
              <a:srgbClr val="565151"/>
            </a:solidFill>
            <a:prstDash val="solid"/>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3767614"/>
            <a:ext cx="4443889" cy="694373"/>
          </a:xfrm>
          <a:prstGeom prst="rect">
            <a:avLst/>
          </a:prstGeom>
          <a:noFill/>
          <a:ln/>
        </p:spPr>
        <p:txBody>
          <a:bodyPr wrap="none" rtlCol="0" anchor="t"/>
          <a:lstStyle/>
          <a:p>
            <a:pPr marL="0" indent="0">
              <a:lnSpc>
                <a:spcPts val="5468"/>
              </a:lnSpc>
              <a:buNone/>
            </a:pPr>
            <a:r>
              <a:rPr lang="en-US" sz="4374" b="1" kern="0" spc="-131" dirty="0">
                <a:latin typeface="Inter" pitchFamily="34" charset="0"/>
                <a:ea typeface="Inter" pitchFamily="34" charset="-122"/>
                <a:cs typeface="Inter" pitchFamily="34" charset="-120"/>
              </a:rPr>
              <a:t>Ai Project</a:t>
            </a:r>
            <a:endParaRPr lang="en-US" sz="437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chemeClr val="bg1">
              <a:alpha val="80000"/>
            </a:schemeClr>
          </a:solidFill>
          <a:ln/>
        </p:spPr>
        <p:txBody>
          <a:bodyPr/>
          <a:lstStyle/>
          <a:p>
            <a:endParaRPr lang="en-IN" dirty="0"/>
          </a:p>
        </p:txBody>
      </p:sp>
      <p:sp>
        <p:nvSpPr>
          <p:cNvPr id="6" name="Text 3"/>
          <p:cNvSpPr/>
          <p:nvPr/>
        </p:nvSpPr>
        <p:spPr>
          <a:xfrm>
            <a:off x="2037993" y="3767614"/>
            <a:ext cx="4443889" cy="694373"/>
          </a:xfrm>
          <a:prstGeom prst="rect">
            <a:avLst/>
          </a:prstGeom>
          <a:noFill/>
          <a:ln/>
        </p:spPr>
        <p:txBody>
          <a:bodyPr wrap="none" rtlCol="0" anchor="t"/>
          <a:lstStyle/>
          <a:p>
            <a:pPr marL="0" indent="0">
              <a:lnSpc>
                <a:spcPts val="5468"/>
              </a:lnSpc>
              <a:buNone/>
            </a:pPr>
            <a:endParaRPr lang="en-US" sz="4374" dirty="0"/>
          </a:p>
        </p:txBody>
      </p:sp>
      <p:pic>
        <p:nvPicPr>
          <p:cNvPr id="8" name="Picture 7">
            <a:extLst>
              <a:ext uri="{FF2B5EF4-FFF2-40B4-BE49-F238E27FC236}">
                <a16:creationId xmlns:a16="http://schemas.microsoft.com/office/drawing/2014/main" id="{FCFFB7B1-A77C-339B-2A8F-6F3A4EF4BB00}"/>
              </a:ext>
            </a:extLst>
          </p:cNvPr>
          <p:cNvPicPr>
            <a:picLocks noChangeAspect="1"/>
          </p:cNvPicPr>
          <p:nvPr/>
        </p:nvPicPr>
        <p:blipFill>
          <a:blip r:embed="rId4"/>
          <a:stretch>
            <a:fillRect/>
          </a:stretch>
        </p:blipFill>
        <p:spPr>
          <a:xfrm>
            <a:off x="0" y="0"/>
            <a:ext cx="14630400" cy="82295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chemeClr val="bg1">
              <a:alpha val="80000"/>
            </a:schemeClr>
          </a:solidFill>
          <a:ln/>
        </p:spPr>
      </p:sp>
      <p:sp>
        <p:nvSpPr>
          <p:cNvPr id="6" name="Text 3"/>
          <p:cNvSpPr/>
          <p:nvPr/>
        </p:nvSpPr>
        <p:spPr>
          <a:xfrm>
            <a:off x="2037993" y="3767614"/>
            <a:ext cx="4443889" cy="694373"/>
          </a:xfrm>
          <a:prstGeom prst="rect">
            <a:avLst/>
          </a:prstGeom>
          <a:noFill/>
          <a:ln/>
        </p:spPr>
        <p:txBody>
          <a:bodyPr wrap="none" rtlCol="0" anchor="t"/>
          <a:lstStyle/>
          <a:p>
            <a:pPr marL="0" indent="0">
              <a:lnSpc>
                <a:spcPts val="5468"/>
              </a:lnSpc>
              <a:buNone/>
            </a:pPr>
            <a:endParaRPr lang="en-US" sz="4374" dirty="0"/>
          </a:p>
        </p:txBody>
      </p:sp>
      <p:pic>
        <p:nvPicPr>
          <p:cNvPr id="8" name="Picture 7">
            <a:extLst>
              <a:ext uri="{FF2B5EF4-FFF2-40B4-BE49-F238E27FC236}">
                <a16:creationId xmlns:a16="http://schemas.microsoft.com/office/drawing/2014/main" id="{E6497D50-F1BD-DA06-15CF-5817C1B3A69F}"/>
              </a:ext>
            </a:extLst>
          </p:cNvPr>
          <p:cNvPicPr>
            <a:picLocks noChangeAspect="1"/>
          </p:cNvPicPr>
          <p:nvPr/>
        </p:nvPicPr>
        <p:blipFill>
          <a:blip r:embed="rId4"/>
          <a:stretch>
            <a:fillRect/>
          </a:stretch>
        </p:blipFill>
        <p:spPr>
          <a:xfrm>
            <a:off x="0" y="0"/>
            <a:ext cx="14708459" cy="8229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chemeClr val="bg1">
              <a:alpha val="80000"/>
            </a:schemeClr>
          </a:solidFill>
          <a:ln/>
        </p:spPr>
      </p:sp>
      <p:sp>
        <p:nvSpPr>
          <p:cNvPr id="6" name="Text 3"/>
          <p:cNvSpPr/>
          <p:nvPr/>
        </p:nvSpPr>
        <p:spPr>
          <a:xfrm>
            <a:off x="2037993" y="3767614"/>
            <a:ext cx="4443889" cy="694373"/>
          </a:xfrm>
          <a:prstGeom prst="rect">
            <a:avLst/>
          </a:prstGeom>
          <a:noFill/>
          <a:ln/>
        </p:spPr>
        <p:txBody>
          <a:bodyPr wrap="none" rtlCol="0" anchor="t"/>
          <a:lstStyle/>
          <a:p>
            <a:pPr marL="0" indent="0">
              <a:lnSpc>
                <a:spcPts val="5468"/>
              </a:lnSpc>
              <a:buNone/>
            </a:pPr>
            <a:endParaRPr lang="en-US" sz="4374" dirty="0"/>
          </a:p>
        </p:txBody>
      </p:sp>
      <p:pic>
        <p:nvPicPr>
          <p:cNvPr id="8" name="Picture 7">
            <a:extLst>
              <a:ext uri="{FF2B5EF4-FFF2-40B4-BE49-F238E27FC236}">
                <a16:creationId xmlns:a16="http://schemas.microsoft.com/office/drawing/2014/main" id="{8A2D1B62-2D5C-03FB-83A7-2520926F420D}"/>
              </a:ext>
            </a:extLst>
          </p:cNvPr>
          <p:cNvPicPr>
            <a:picLocks noChangeAspect="1"/>
          </p:cNvPicPr>
          <p:nvPr/>
        </p:nvPicPr>
        <p:blipFill>
          <a:blip r:embed="rId4"/>
          <a:stretch>
            <a:fillRect/>
          </a:stretch>
        </p:blipFill>
        <p:spPr>
          <a:xfrm>
            <a:off x="0" y="0"/>
            <a:ext cx="14630400" cy="8229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chemeClr val="bg1"/>
          </a:solidFill>
          <a:ln/>
        </p:spPr>
      </p:sp>
      <p:sp>
        <p:nvSpPr>
          <p:cNvPr id="3" name="Shape 1"/>
          <p:cNvSpPr/>
          <p:nvPr/>
        </p:nvSpPr>
        <p:spPr>
          <a:xfrm>
            <a:off x="0" y="0"/>
            <a:ext cx="14630400" cy="8229600"/>
          </a:xfrm>
          <a:prstGeom prst="rect">
            <a:avLst/>
          </a:prstGeom>
          <a:solidFill>
            <a:schemeClr val="bg1"/>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a:solidFill>
            <a:schemeClr val="bg1"/>
          </a:solidFill>
        </p:spPr>
      </p:pic>
      <p:sp>
        <p:nvSpPr>
          <p:cNvPr id="5" name="Text 2"/>
          <p:cNvSpPr/>
          <p:nvPr/>
        </p:nvSpPr>
        <p:spPr>
          <a:xfrm>
            <a:off x="2037993" y="3736062"/>
            <a:ext cx="4443889" cy="694373"/>
          </a:xfrm>
          <a:prstGeom prst="rect">
            <a:avLst/>
          </a:prstGeom>
          <a:solidFill>
            <a:schemeClr val="bg1"/>
          </a:solidFill>
          <a:ln/>
        </p:spPr>
        <p:txBody>
          <a:bodyPr wrap="none" rtlCol="0" anchor="t"/>
          <a:lstStyle/>
          <a:p>
            <a:pPr marL="0" indent="0">
              <a:lnSpc>
                <a:spcPts val="5468"/>
              </a:lnSpc>
              <a:buNone/>
            </a:pPr>
            <a:r>
              <a:rPr lang="en-US" sz="4374" b="1" kern="0" spc="-131" dirty="0">
                <a:latin typeface="Inter" pitchFamily="34" charset="0"/>
                <a:ea typeface="Inter" pitchFamily="34" charset="-122"/>
                <a:cs typeface="Inter" pitchFamily="34" charset="-120"/>
              </a:rPr>
              <a:t>Conclusion</a:t>
            </a:r>
            <a:endParaRPr lang="en-US" sz="4374" dirty="0"/>
          </a:p>
        </p:txBody>
      </p:sp>
      <p:sp>
        <p:nvSpPr>
          <p:cNvPr id="6" name="Shape 3"/>
          <p:cNvSpPr/>
          <p:nvPr/>
        </p:nvSpPr>
        <p:spPr>
          <a:xfrm>
            <a:off x="2037993" y="4937284"/>
            <a:ext cx="499943" cy="499943"/>
          </a:xfrm>
          <a:prstGeom prst="roundRect">
            <a:avLst>
              <a:gd name="adj" fmla="val 20000"/>
            </a:avLst>
          </a:prstGeom>
          <a:solidFill>
            <a:schemeClr val="bg1"/>
          </a:solidFill>
          <a:ln w="13811">
            <a:solidFill>
              <a:srgbClr val="140099"/>
            </a:solidFill>
            <a:prstDash val="solid"/>
          </a:ln>
        </p:spPr>
      </p:sp>
      <p:sp>
        <p:nvSpPr>
          <p:cNvPr id="7" name="Text 4"/>
          <p:cNvSpPr/>
          <p:nvPr/>
        </p:nvSpPr>
        <p:spPr>
          <a:xfrm>
            <a:off x="2209086" y="4978956"/>
            <a:ext cx="157758" cy="416481"/>
          </a:xfrm>
          <a:prstGeom prst="rect">
            <a:avLst/>
          </a:prstGeom>
          <a:solidFill>
            <a:schemeClr val="bg1"/>
          </a:solidFill>
          <a:ln/>
        </p:spPr>
        <p:txBody>
          <a:bodyPr wrap="none" rtlCol="0" anchor="t"/>
          <a:lstStyle/>
          <a:p>
            <a:pPr marL="0" indent="0" algn="ctr">
              <a:lnSpc>
                <a:spcPts val="3281"/>
              </a:lnSpc>
              <a:buNone/>
            </a:pPr>
            <a:r>
              <a:rPr lang="en-US" sz="2624" b="1" kern="0" spc="-79" dirty="0">
                <a:latin typeface="Inter" pitchFamily="34" charset="0"/>
                <a:ea typeface="Inter" pitchFamily="34" charset="-122"/>
                <a:cs typeface="Inter" pitchFamily="34" charset="-120"/>
              </a:rPr>
              <a:t>1</a:t>
            </a:r>
            <a:endParaRPr lang="en-US" sz="2624" dirty="0"/>
          </a:p>
        </p:txBody>
      </p:sp>
      <p:sp>
        <p:nvSpPr>
          <p:cNvPr id="8" name="Text 5"/>
          <p:cNvSpPr/>
          <p:nvPr/>
        </p:nvSpPr>
        <p:spPr>
          <a:xfrm>
            <a:off x="2760107" y="5013603"/>
            <a:ext cx="2501146" cy="347186"/>
          </a:xfrm>
          <a:prstGeom prst="rect">
            <a:avLst/>
          </a:prstGeom>
          <a:solidFill>
            <a:schemeClr val="bg1"/>
          </a:solidFill>
          <a:ln/>
        </p:spPr>
        <p:txBody>
          <a:bodyPr wrap="none" rtlCol="0" anchor="t"/>
          <a:lstStyle/>
          <a:p>
            <a:pPr marL="0" indent="0">
              <a:lnSpc>
                <a:spcPts val="2734"/>
              </a:lnSpc>
              <a:buNone/>
            </a:pPr>
            <a:r>
              <a:rPr lang="en-US" sz="2187" b="1" kern="0" spc="-66" dirty="0">
                <a:latin typeface="Inter" pitchFamily="34" charset="0"/>
                <a:ea typeface="Inter" pitchFamily="34" charset="-122"/>
                <a:cs typeface="Inter" pitchFamily="34" charset="-120"/>
              </a:rPr>
              <a:t>Recap of Key Points</a:t>
            </a:r>
            <a:endParaRPr lang="en-US" sz="2187" dirty="0"/>
          </a:p>
        </p:txBody>
      </p:sp>
      <p:sp>
        <p:nvSpPr>
          <p:cNvPr id="9" name="Text 6"/>
          <p:cNvSpPr/>
          <p:nvPr/>
        </p:nvSpPr>
        <p:spPr>
          <a:xfrm>
            <a:off x="2760107" y="5494020"/>
            <a:ext cx="2647950" cy="1421606"/>
          </a:xfrm>
          <a:prstGeom prst="rect">
            <a:avLst/>
          </a:prstGeom>
          <a:solidFill>
            <a:schemeClr val="bg1"/>
          </a:solidFill>
          <a:ln/>
        </p:spPr>
        <p:txBody>
          <a:bodyPr wrap="square" rtlCol="0" anchor="t"/>
          <a:lstStyle/>
          <a:p>
            <a:pPr marL="0" indent="0">
              <a:lnSpc>
                <a:spcPts val="2799"/>
              </a:lnSpc>
              <a:buNone/>
            </a:pPr>
            <a:r>
              <a:rPr lang="en-US" sz="1750" kern="0" spc="-35" dirty="0">
                <a:latin typeface="Inter" pitchFamily="34" charset="0"/>
                <a:ea typeface="Inter" pitchFamily="34" charset="-122"/>
                <a:cs typeface="Inter" pitchFamily="34" charset="-120"/>
              </a:rPr>
              <a:t>Summarize the key concepts learned throughout the presentation.</a:t>
            </a:r>
            <a:endParaRPr lang="en-US" sz="1750" dirty="0"/>
          </a:p>
        </p:txBody>
      </p:sp>
      <p:sp>
        <p:nvSpPr>
          <p:cNvPr id="10" name="Shape 7"/>
          <p:cNvSpPr/>
          <p:nvPr/>
        </p:nvSpPr>
        <p:spPr>
          <a:xfrm>
            <a:off x="5630228" y="4937284"/>
            <a:ext cx="499943" cy="499943"/>
          </a:xfrm>
          <a:prstGeom prst="roundRect">
            <a:avLst>
              <a:gd name="adj" fmla="val 20000"/>
            </a:avLst>
          </a:prstGeom>
          <a:solidFill>
            <a:schemeClr val="bg1"/>
          </a:solidFill>
          <a:ln w="13811">
            <a:solidFill>
              <a:srgbClr val="140099"/>
            </a:solidFill>
            <a:prstDash val="solid"/>
          </a:ln>
        </p:spPr>
      </p:sp>
      <p:sp>
        <p:nvSpPr>
          <p:cNvPr id="11" name="Text 8"/>
          <p:cNvSpPr/>
          <p:nvPr/>
        </p:nvSpPr>
        <p:spPr>
          <a:xfrm>
            <a:off x="5782270" y="4978956"/>
            <a:ext cx="195858" cy="416481"/>
          </a:xfrm>
          <a:prstGeom prst="rect">
            <a:avLst/>
          </a:prstGeom>
          <a:solidFill>
            <a:schemeClr val="bg1"/>
          </a:solidFill>
          <a:ln/>
        </p:spPr>
        <p:txBody>
          <a:bodyPr wrap="none" rtlCol="0" anchor="t"/>
          <a:lstStyle/>
          <a:p>
            <a:pPr marL="0" indent="0" algn="ctr">
              <a:lnSpc>
                <a:spcPts val="3281"/>
              </a:lnSpc>
              <a:buNone/>
            </a:pPr>
            <a:r>
              <a:rPr lang="en-US" sz="2624" b="1" kern="0" spc="-79" dirty="0">
                <a:latin typeface="Inter" pitchFamily="34" charset="0"/>
                <a:ea typeface="Inter" pitchFamily="34" charset="-122"/>
                <a:cs typeface="Inter" pitchFamily="34" charset="-120"/>
              </a:rPr>
              <a:t>2</a:t>
            </a:r>
            <a:endParaRPr lang="en-US" sz="2624" dirty="0"/>
          </a:p>
        </p:txBody>
      </p:sp>
      <p:sp>
        <p:nvSpPr>
          <p:cNvPr id="12" name="Text 9"/>
          <p:cNvSpPr/>
          <p:nvPr/>
        </p:nvSpPr>
        <p:spPr>
          <a:xfrm>
            <a:off x="6352342" y="5013603"/>
            <a:ext cx="2221944" cy="347186"/>
          </a:xfrm>
          <a:prstGeom prst="rect">
            <a:avLst/>
          </a:prstGeom>
          <a:solidFill>
            <a:schemeClr val="bg1"/>
          </a:solidFill>
          <a:ln/>
        </p:spPr>
        <p:txBody>
          <a:bodyPr wrap="none" rtlCol="0" anchor="t"/>
          <a:lstStyle/>
          <a:p>
            <a:pPr marL="0" indent="0">
              <a:lnSpc>
                <a:spcPts val="2734"/>
              </a:lnSpc>
              <a:buNone/>
            </a:pPr>
            <a:r>
              <a:rPr lang="en-US" sz="2187" b="1" kern="0" spc="-66" dirty="0">
                <a:latin typeface="Inter" pitchFamily="34" charset="0"/>
                <a:ea typeface="Inter" pitchFamily="34" charset="-122"/>
                <a:cs typeface="Inter" pitchFamily="34" charset="-120"/>
              </a:rPr>
              <a:t>Importance of AI</a:t>
            </a:r>
            <a:endParaRPr lang="en-US" sz="2187" dirty="0"/>
          </a:p>
        </p:txBody>
      </p:sp>
      <p:sp>
        <p:nvSpPr>
          <p:cNvPr id="13" name="Text 10"/>
          <p:cNvSpPr/>
          <p:nvPr/>
        </p:nvSpPr>
        <p:spPr>
          <a:xfrm>
            <a:off x="6352342" y="5494020"/>
            <a:ext cx="2647950" cy="1421606"/>
          </a:xfrm>
          <a:prstGeom prst="rect">
            <a:avLst/>
          </a:prstGeom>
          <a:solidFill>
            <a:schemeClr val="bg1"/>
          </a:solidFill>
          <a:ln/>
        </p:spPr>
        <p:txBody>
          <a:bodyPr wrap="square" rtlCol="0" anchor="t"/>
          <a:lstStyle/>
          <a:p>
            <a:pPr marL="0" indent="0">
              <a:lnSpc>
                <a:spcPts val="2799"/>
              </a:lnSpc>
              <a:buNone/>
            </a:pPr>
            <a:r>
              <a:rPr lang="en-US" sz="1750" kern="0" spc="-35" dirty="0">
                <a:latin typeface="Inter" pitchFamily="34" charset="0"/>
                <a:ea typeface="Inter" pitchFamily="34" charset="-122"/>
                <a:cs typeface="Inter" pitchFamily="34" charset="-120"/>
              </a:rPr>
              <a:t>Understand the significance of AI in shaping the future and driving innovation.</a:t>
            </a:r>
            <a:endParaRPr lang="en-US" sz="1750" dirty="0"/>
          </a:p>
        </p:txBody>
      </p:sp>
      <p:sp>
        <p:nvSpPr>
          <p:cNvPr id="14" name="Shape 11"/>
          <p:cNvSpPr/>
          <p:nvPr/>
        </p:nvSpPr>
        <p:spPr>
          <a:xfrm>
            <a:off x="9222462" y="4937284"/>
            <a:ext cx="499943" cy="499943"/>
          </a:xfrm>
          <a:prstGeom prst="roundRect">
            <a:avLst>
              <a:gd name="adj" fmla="val 20000"/>
            </a:avLst>
          </a:prstGeom>
          <a:solidFill>
            <a:schemeClr val="bg1"/>
          </a:solidFill>
          <a:ln w="13811">
            <a:solidFill>
              <a:srgbClr val="140099"/>
            </a:solidFill>
            <a:prstDash val="solid"/>
          </a:ln>
        </p:spPr>
      </p:sp>
      <p:sp>
        <p:nvSpPr>
          <p:cNvPr id="15" name="Text 12"/>
          <p:cNvSpPr/>
          <p:nvPr/>
        </p:nvSpPr>
        <p:spPr>
          <a:xfrm>
            <a:off x="9370695" y="4978956"/>
            <a:ext cx="203478" cy="416481"/>
          </a:xfrm>
          <a:prstGeom prst="rect">
            <a:avLst/>
          </a:prstGeom>
          <a:solidFill>
            <a:schemeClr val="bg1"/>
          </a:solidFill>
          <a:ln/>
        </p:spPr>
        <p:txBody>
          <a:bodyPr wrap="none" rtlCol="0" anchor="t"/>
          <a:lstStyle/>
          <a:p>
            <a:pPr marL="0" indent="0" algn="ctr">
              <a:lnSpc>
                <a:spcPts val="3281"/>
              </a:lnSpc>
              <a:buNone/>
            </a:pPr>
            <a:r>
              <a:rPr lang="en-US" sz="2624" b="1" kern="0" spc="-79" dirty="0">
                <a:latin typeface="Inter" pitchFamily="34" charset="0"/>
                <a:ea typeface="Inter" pitchFamily="34" charset="-122"/>
                <a:cs typeface="Inter" pitchFamily="34" charset="-120"/>
              </a:rPr>
              <a:t>3</a:t>
            </a:r>
            <a:endParaRPr lang="en-US" sz="2624" dirty="0"/>
          </a:p>
        </p:txBody>
      </p:sp>
      <p:sp>
        <p:nvSpPr>
          <p:cNvPr id="16" name="Text 13"/>
          <p:cNvSpPr/>
          <p:nvPr/>
        </p:nvSpPr>
        <p:spPr>
          <a:xfrm>
            <a:off x="9944576" y="5013603"/>
            <a:ext cx="2401372" cy="347186"/>
          </a:xfrm>
          <a:prstGeom prst="rect">
            <a:avLst/>
          </a:prstGeom>
          <a:solidFill>
            <a:schemeClr val="bg1"/>
          </a:solidFill>
          <a:ln/>
        </p:spPr>
        <p:txBody>
          <a:bodyPr wrap="none" rtlCol="0" anchor="t"/>
          <a:lstStyle/>
          <a:p>
            <a:pPr marL="0" indent="0">
              <a:lnSpc>
                <a:spcPts val="2734"/>
              </a:lnSpc>
              <a:buNone/>
            </a:pPr>
            <a:r>
              <a:rPr lang="en-US" sz="2187" b="1" kern="0" spc="-66" dirty="0">
                <a:latin typeface="Inter" pitchFamily="34" charset="0"/>
                <a:ea typeface="Inter" pitchFamily="34" charset="-122"/>
                <a:cs typeface="Inter" pitchFamily="34" charset="-120"/>
              </a:rPr>
              <a:t>Future Possibilities</a:t>
            </a:r>
            <a:endParaRPr lang="en-US" sz="2187" dirty="0"/>
          </a:p>
        </p:txBody>
      </p:sp>
      <p:sp>
        <p:nvSpPr>
          <p:cNvPr id="17" name="Text 14"/>
          <p:cNvSpPr/>
          <p:nvPr/>
        </p:nvSpPr>
        <p:spPr>
          <a:xfrm>
            <a:off x="9944576" y="5494020"/>
            <a:ext cx="2647950" cy="1777008"/>
          </a:xfrm>
          <a:prstGeom prst="rect">
            <a:avLst/>
          </a:prstGeom>
          <a:solidFill>
            <a:schemeClr val="bg1"/>
          </a:solidFill>
          <a:ln/>
        </p:spPr>
        <p:txBody>
          <a:bodyPr wrap="square" rtlCol="0" anchor="t"/>
          <a:lstStyle/>
          <a:p>
            <a:pPr marL="0" indent="0">
              <a:lnSpc>
                <a:spcPts val="2799"/>
              </a:lnSpc>
              <a:buNone/>
            </a:pPr>
            <a:r>
              <a:rPr lang="en-US" sz="1750" kern="0" spc="-35" dirty="0">
                <a:latin typeface="Inter" pitchFamily="34" charset="0"/>
                <a:ea typeface="Inter" pitchFamily="34" charset="-122"/>
                <a:cs typeface="Inter" pitchFamily="34" charset="-120"/>
              </a:rPr>
              <a:t>Explore the potential developments and possibilities in the field of AI and fruit and vegetable recognition.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chemeClr val="bg1"/>
          </a:solidFill>
          <a:ln w="13811">
            <a:solidFill>
              <a:srgbClr val="565151"/>
            </a:solidFill>
            <a:prstDash val="solid"/>
          </a:ln>
        </p:spPr>
      </p:sp>
      <p:sp>
        <p:nvSpPr>
          <p:cNvPr id="4" name="Text 2"/>
          <p:cNvSpPr/>
          <p:nvPr/>
        </p:nvSpPr>
        <p:spPr>
          <a:xfrm>
            <a:off x="2037993" y="3190042"/>
            <a:ext cx="4443889" cy="694373"/>
          </a:xfrm>
          <a:prstGeom prst="rect">
            <a:avLst/>
          </a:prstGeom>
          <a:noFill/>
          <a:ln/>
        </p:spPr>
        <p:txBody>
          <a:bodyPr wrap="none" rtlCol="0" anchor="t"/>
          <a:lstStyle/>
          <a:p>
            <a:pPr marL="0" indent="0">
              <a:lnSpc>
                <a:spcPts val="5468"/>
              </a:lnSpc>
              <a:buNone/>
            </a:pPr>
            <a:r>
              <a:rPr lang="en-US" sz="4374" b="1" kern="0" spc="-131" dirty="0">
                <a:latin typeface="Inter" pitchFamily="34" charset="0"/>
                <a:ea typeface="Inter" pitchFamily="34" charset="-122"/>
                <a:cs typeface="Inter" pitchFamily="34" charset="-120"/>
              </a:rPr>
              <a:t>Introduction to AI</a:t>
            </a:r>
            <a:endParaRPr lang="en-US" sz="4374" dirty="0"/>
          </a:p>
        </p:txBody>
      </p:sp>
      <p:sp>
        <p:nvSpPr>
          <p:cNvPr id="5" name="Text 3"/>
          <p:cNvSpPr/>
          <p:nvPr/>
        </p:nvSpPr>
        <p:spPr>
          <a:xfrm>
            <a:off x="2037993" y="4328755"/>
            <a:ext cx="10554414" cy="710803"/>
          </a:xfrm>
          <a:prstGeom prst="rect">
            <a:avLst/>
          </a:prstGeom>
          <a:noFill/>
          <a:ln/>
        </p:spPr>
        <p:txBody>
          <a:bodyPr wrap="square" rtlCol="0" anchor="t"/>
          <a:lstStyle/>
          <a:p>
            <a:pPr marL="0" indent="0">
              <a:lnSpc>
                <a:spcPts val="2799"/>
              </a:lnSpc>
              <a:buNone/>
            </a:pPr>
            <a:r>
              <a:rPr lang="en-US" sz="1750" kern="0" spc="-35" dirty="0">
                <a:latin typeface="Inter" pitchFamily="34" charset="0"/>
                <a:ea typeface="Inter" pitchFamily="34" charset="-122"/>
                <a:cs typeface="Inter" pitchFamily="34" charset="-120"/>
              </a:rPr>
              <a:t>Explore the definition and overview of Artificial Intelligence. Learn about the importance and challenges of creating a fruit and vegetable recognition software using AI techniques.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chemeClr val="bg1"/>
          </a:solidFill>
          <a:ln w="12025">
            <a:solidFill>
              <a:srgbClr val="565151"/>
            </a:solidFill>
            <a:prstDash val="solid"/>
          </a:ln>
        </p:spPr>
        <p:txBody>
          <a:bodyPr/>
          <a:lstStyle/>
          <a:p>
            <a:endParaRPr lang="en-IN" dirty="0"/>
          </a:p>
        </p:txBody>
      </p:sp>
      <p:sp>
        <p:nvSpPr>
          <p:cNvPr id="4" name="Text 2"/>
          <p:cNvSpPr/>
          <p:nvPr/>
        </p:nvSpPr>
        <p:spPr>
          <a:xfrm>
            <a:off x="2744748" y="531019"/>
            <a:ext cx="9140904" cy="1202769"/>
          </a:xfrm>
          <a:prstGeom prst="rect">
            <a:avLst/>
          </a:prstGeom>
          <a:noFill/>
          <a:ln/>
        </p:spPr>
        <p:txBody>
          <a:bodyPr wrap="square" rtlCol="0" anchor="t"/>
          <a:lstStyle/>
          <a:p>
            <a:pPr marL="0" indent="0">
              <a:lnSpc>
                <a:spcPts val="4735"/>
              </a:lnSpc>
              <a:buNone/>
            </a:pPr>
            <a:r>
              <a:rPr lang="en-US" sz="3788" b="1" kern="0" spc="-114" dirty="0">
                <a:latin typeface="Inter" pitchFamily="34" charset="0"/>
                <a:ea typeface="Inter" pitchFamily="34" charset="-122"/>
                <a:cs typeface="Inter" pitchFamily="34" charset="-120"/>
              </a:rPr>
              <a:t>Fruit and Vegetable Recognition Software</a:t>
            </a:r>
            <a:endParaRPr lang="en-US" sz="3788" dirty="0"/>
          </a:p>
        </p:txBody>
      </p:sp>
      <p:sp>
        <p:nvSpPr>
          <p:cNvPr id="5" name="Shape 3"/>
          <p:cNvSpPr/>
          <p:nvPr/>
        </p:nvSpPr>
        <p:spPr>
          <a:xfrm>
            <a:off x="7296031" y="2118598"/>
            <a:ext cx="38457" cy="5579983"/>
          </a:xfrm>
          <a:prstGeom prst="roundRect">
            <a:avLst>
              <a:gd name="adj" fmla="val 225184"/>
            </a:avLst>
          </a:prstGeom>
          <a:solidFill>
            <a:srgbClr val="140099"/>
          </a:solidFill>
          <a:ln/>
        </p:spPr>
      </p:sp>
      <p:sp>
        <p:nvSpPr>
          <p:cNvPr id="6" name="Shape 4"/>
          <p:cNvSpPr/>
          <p:nvPr/>
        </p:nvSpPr>
        <p:spPr>
          <a:xfrm>
            <a:off x="7531656" y="2466082"/>
            <a:ext cx="673537" cy="38457"/>
          </a:xfrm>
          <a:prstGeom prst="roundRect">
            <a:avLst>
              <a:gd name="adj" fmla="val 225184"/>
            </a:avLst>
          </a:prstGeom>
          <a:solidFill>
            <a:srgbClr val="140099"/>
          </a:solidFill>
          <a:ln/>
        </p:spPr>
      </p:sp>
      <p:sp>
        <p:nvSpPr>
          <p:cNvPr id="7" name="Shape 5"/>
          <p:cNvSpPr/>
          <p:nvPr/>
        </p:nvSpPr>
        <p:spPr>
          <a:xfrm>
            <a:off x="7098744" y="2268974"/>
            <a:ext cx="432911" cy="432911"/>
          </a:xfrm>
          <a:prstGeom prst="roundRect">
            <a:avLst>
              <a:gd name="adj" fmla="val 20004"/>
            </a:avLst>
          </a:prstGeom>
          <a:solidFill>
            <a:srgbClr val="110080"/>
          </a:solidFill>
          <a:ln w="12025">
            <a:solidFill>
              <a:srgbClr val="140099"/>
            </a:solidFill>
            <a:prstDash val="solid"/>
          </a:ln>
        </p:spPr>
      </p:sp>
      <p:sp>
        <p:nvSpPr>
          <p:cNvPr id="8" name="Text 6"/>
          <p:cNvSpPr/>
          <p:nvPr/>
        </p:nvSpPr>
        <p:spPr>
          <a:xfrm>
            <a:off x="7250906" y="2305050"/>
            <a:ext cx="128588" cy="360759"/>
          </a:xfrm>
          <a:prstGeom prst="rect">
            <a:avLst/>
          </a:prstGeom>
          <a:noFill/>
          <a:ln/>
        </p:spPr>
        <p:txBody>
          <a:bodyPr wrap="none" rtlCol="0" anchor="t"/>
          <a:lstStyle/>
          <a:p>
            <a:pPr marL="0" indent="0" algn="ctr">
              <a:lnSpc>
                <a:spcPts val="2841"/>
              </a:lnSpc>
              <a:buNone/>
            </a:pPr>
            <a:r>
              <a:rPr lang="en-US" sz="2273" b="1" kern="0" spc="-68" dirty="0">
                <a:solidFill>
                  <a:schemeClr val="bg2"/>
                </a:solidFill>
                <a:latin typeface="Inter" pitchFamily="34" charset="0"/>
                <a:ea typeface="Inter" pitchFamily="34" charset="-122"/>
                <a:cs typeface="Inter" pitchFamily="34" charset="-120"/>
              </a:rPr>
              <a:t>1</a:t>
            </a:r>
            <a:endParaRPr lang="en-US" sz="2273" dirty="0">
              <a:solidFill>
                <a:schemeClr val="bg2"/>
              </a:solidFill>
            </a:endParaRPr>
          </a:p>
        </p:txBody>
      </p:sp>
      <p:sp>
        <p:nvSpPr>
          <p:cNvPr id="9" name="Text 7"/>
          <p:cNvSpPr/>
          <p:nvPr/>
        </p:nvSpPr>
        <p:spPr>
          <a:xfrm>
            <a:off x="8373547" y="2311003"/>
            <a:ext cx="1924407" cy="300633"/>
          </a:xfrm>
          <a:prstGeom prst="rect">
            <a:avLst/>
          </a:prstGeom>
          <a:noFill/>
          <a:ln/>
        </p:spPr>
        <p:txBody>
          <a:bodyPr wrap="none" rtlCol="0" anchor="t"/>
          <a:lstStyle/>
          <a:p>
            <a:pPr marL="0" indent="0" algn="l">
              <a:lnSpc>
                <a:spcPts val="2368"/>
              </a:lnSpc>
              <a:buNone/>
            </a:pPr>
            <a:r>
              <a:rPr lang="en-US" sz="1894" b="1" kern="0" spc="-57" dirty="0">
                <a:latin typeface="Inter" pitchFamily="34" charset="0"/>
                <a:ea typeface="Inter" pitchFamily="34" charset="-122"/>
                <a:cs typeface="Inter" pitchFamily="34" charset="-120"/>
              </a:rPr>
              <a:t>Importance</a:t>
            </a:r>
            <a:endParaRPr lang="en-US" sz="1894" dirty="0"/>
          </a:p>
        </p:txBody>
      </p:sp>
      <p:sp>
        <p:nvSpPr>
          <p:cNvPr id="10" name="Text 8"/>
          <p:cNvSpPr/>
          <p:nvPr/>
        </p:nvSpPr>
        <p:spPr>
          <a:xfrm>
            <a:off x="8373547" y="2727008"/>
            <a:ext cx="3512106" cy="1231106"/>
          </a:xfrm>
          <a:prstGeom prst="rect">
            <a:avLst/>
          </a:prstGeom>
          <a:noFill/>
          <a:ln/>
        </p:spPr>
        <p:txBody>
          <a:bodyPr wrap="square" rtlCol="0" anchor="t"/>
          <a:lstStyle/>
          <a:p>
            <a:pPr marL="0" indent="0" algn="l">
              <a:lnSpc>
                <a:spcPts val="1940"/>
              </a:lnSpc>
              <a:buNone/>
            </a:pPr>
            <a:r>
              <a:rPr lang="en-US" sz="1212" kern="0" spc="-30" dirty="0">
                <a:latin typeface="Inter" pitchFamily="34" charset="0"/>
                <a:ea typeface="Inter" pitchFamily="34" charset="-122"/>
                <a:cs typeface="Inter" pitchFamily="34" charset="-120"/>
              </a:rPr>
              <a:t>The purpose of the system is to minimize the number of human computer interactions, speed up the identification process and improve the usability of the graphical user interface compared to existing manual systems.</a:t>
            </a:r>
            <a:endParaRPr lang="en-US" sz="1212" dirty="0"/>
          </a:p>
        </p:txBody>
      </p:sp>
      <p:sp>
        <p:nvSpPr>
          <p:cNvPr id="11" name="Shape 9"/>
          <p:cNvSpPr/>
          <p:nvPr/>
        </p:nvSpPr>
        <p:spPr>
          <a:xfrm>
            <a:off x="6425208" y="3428226"/>
            <a:ext cx="673537" cy="38457"/>
          </a:xfrm>
          <a:prstGeom prst="roundRect">
            <a:avLst>
              <a:gd name="adj" fmla="val 225184"/>
            </a:avLst>
          </a:prstGeom>
          <a:solidFill>
            <a:srgbClr val="140099"/>
          </a:solidFill>
          <a:ln/>
        </p:spPr>
      </p:sp>
      <p:sp>
        <p:nvSpPr>
          <p:cNvPr id="12" name="Shape 10"/>
          <p:cNvSpPr/>
          <p:nvPr/>
        </p:nvSpPr>
        <p:spPr>
          <a:xfrm>
            <a:off x="7098744" y="3231118"/>
            <a:ext cx="432911" cy="432911"/>
          </a:xfrm>
          <a:prstGeom prst="roundRect">
            <a:avLst>
              <a:gd name="adj" fmla="val 20004"/>
            </a:avLst>
          </a:prstGeom>
          <a:solidFill>
            <a:srgbClr val="110080"/>
          </a:solidFill>
          <a:ln w="12025">
            <a:solidFill>
              <a:srgbClr val="140099"/>
            </a:solidFill>
            <a:prstDash val="solid"/>
          </a:ln>
        </p:spPr>
      </p:sp>
      <p:sp>
        <p:nvSpPr>
          <p:cNvPr id="13" name="Text 11"/>
          <p:cNvSpPr/>
          <p:nvPr/>
        </p:nvSpPr>
        <p:spPr>
          <a:xfrm>
            <a:off x="7228046" y="3267194"/>
            <a:ext cx="174308" cy="360759"/>
          </a:xfrm>
          <a:prstGeom prst="rect">
            <a:avLst/>
          </a:prstGeom>
          <a:noFill/>
          <a:ln/>
        </p:spPr>
        <p:txBody>
          <a:bodyPr wrap="none" rtlCol="0" anchor="t"/>
          <a:lstStyle/>
          <a:p>
            <a:pPr marL="0" indent="0" algn="ctr">
              <a:lnSpc>
                <a:spcPts val="2841"/>
              </a:lnSpc>
              <a:buNone/>
            </a:pPr>
            <a:r>
              <a:rPr lang="en-US" sz="2273" b="1" kern="0" spc="-68" dirty="0">
                <a:solidFill>
                  <a:schemeClr val="bg2"/>
                </a:solidFill>
                <a:latin typeface="Inter" pitchFamily="34" charset="0"/>
                <a:ea typeface="Inter" pitchFamily="34" charset="-122"/>
                <a:cs typeface="Inter" pitchFamily="34" charset="-120"/>
              </a:rPr>
              <a:t>2</a:t>
            </a:r>
            <a:endParaRPr lang="en-US" sz="2273" dirty="0">
              <a:solidFill>
                <a:schemeClr val="bg2"/>
              </a:solidFill>
            </a:endParaRPr>
          </a:p>
        </p:txBody>
      </p:sp>
      <p:sp>
        <p:nvSpPr>
          <p:cNvPr id="14" name="Text 12"/>
          <p:cNvSpPr/>
          <p:nvPr/>
        </p:nvSpPr>
        <p:spPr>
          <a:xfrm>
            <a:off x="4332446" y="3273147"/>
            <a:ext cx="1924407" cy="300633"/>
          </a:xfrm>
          <a:prstGeom prst="rect">
            <a:avLst/>
          </a:prstGeom>
          <a:noFill/>
          <a:ln/>
        </p:spPr>
        <p:txBody>
          <a:bodyPr wrap="none" rtlCol="0" anchor="t"/>
          <a:lstStyle/>
          <a:p>
            <a:pPr marL="0" indent="0" algn="r">
              <a:lnSpc>
                <a:spcPts val="2368"/>
              </a:lnSpc>
              <a:buNone/>
            </a:pPr>
            <a:r>
              <a:rPr lang="en-US" sz="1894" b="1" kern="0" spc="-57" dirty="0">
                <a:latin typeface="Inter" pitchFamily="34" charset="0"/>
                <a:ea typeface="Inter" pitchFamily="34" charset="-122"/>
                <a:cs typeface="Inter" pitchFamily="34" charset="-120"/>
              </a:rPr>
              <a:t>Challenges</a:t>
            </a:r>
            <a:endParaRPr lang="en-US" sz="1894" dirty="0"/>
          </a:p>
        </p:txBody>
      </p:sp>
      <p:sp>
        <p:nvSpPr>
          <p:cNvPr id="15" name="Text 13"/>
          <p:cNvSpPr/>
          <p:nvPr/>
        </p:nvSpPr>
        <p:spPr>
          <a:xfrm>
            <a:off x="2744748" y="3689152"/>
            <a:ext cx="3512106" cy="1969770"/>
          </a:xfrm>
          <a:prstGeom prst="rect">
            <a:avLst/>
          </a:prstGeom>
          <a:noFill/>
          <a:ln/>
        </p:spPr>
        <p:txBody>
          <a:bodyPr wrap="square" rtlCol="0" anchor="t"/>
          <a:lstStyle/>
          <a:p>
            <a:pPr marL="0" indent="0" algn="l">
              <a:lnSpc>
                <a:spcPts val="1940"/>
              </a:lnSpc>
              <a:buNone/>
            </a:pPr>
            <a:r>
              <a:rPr lang="en-US" sz="1212" kern="0" spc="-30" dirty="0">
                <a:latin typeface="Inter" pitchFamily="34" charset="0"/>
                <a:ea typeface="Inter" pitchFamily="34" charset="-122"/>
                <a:cs typeface="Inter" pitchFamily="34" charset="-120"/>
              </a:rPr>
              <a:t>Stability of fast recognition under complex background interference, stability of recognition under different lighting environments for the same crop, the reliance of recognition and localization on prior information in the presence of fruit overlap and occlusions caused by leaves and branches, and the uncertainty of picking caused by complex working environments.</a:t>
            </a:r>
            <a:endParaRPr lang="en-US" sz="1212" dirty="0"/>
          </a:p>
        </p:txBody>
      </p:sp>
      <p:sp>
        <p:nvSpPr>
          <p:cNvPr id="16" name="Shape 14"/>
          <p:cNvSpPr/>
          <p:nvPr/>
        </p:nvSpPr>
        <p:spPr>
          <a:xfrm>
            <a:off x="7531656" y="4909721"/>
            <a:ext cx="673537" cy="38457"/>
          </a:xfrm>
          <a:prstGeom prst="roundRect">
            <a:avLst>
              <a:gd name="adj" fmla="val 225184"/>
            </a:avLst>
          </a:prstGeom>
          <a:solidFill>
            <a:srgbClr val="140099"/>
          </a:solidFill>
          <a:ln/>
        </p:spPr>
      </p:sp>
      <p:sp>
        <p:nvSpPr>
          <p:cNvPr id="17" name="Shape 15"/>
          <p:cNvSpPr/>
          <p:nvPr/>
        </p:nvSpPr>
        <p:spPr>
          <a:xfrm>
            <a:off x="7098744" y="4712613"/>
            <a:ext cx="432911" cy="432911"/>
          </a:xfrm>
          <a:prstGeom prst="roundRect">
            <a:avLst>
              <a:gd name="adj" fmla="val 20004"/>
            </a:avLst>
          </a:prstGeom>
          <a:solidFill>
            <a:srgbClr val="110080"/>
          </a:solidFill>
          <a:ln w="12025">
            <a:solidFill>
              <a:srgbClr val="140099"/>
            </a:solidFill>
            <a:prstDash val="solid"/>
          </a:ln>
        </p:spPr>
        <p:txBody>
          <a:bodyPr/>
          <a:lstStyle/>
          <a:p>
            <a:endParaRPr lang="en-IN" dirty="0"/>
          </a:p>
        </p:txBody>
      </p:sp>
      <p:sp>
        <p:nvSpPr>
          <p:cNvPr id="18" name="Text 16"/>
          <p:cNvSpPr/>
          <p:nvPr/>
        </p:nvSpPr>
        <p:spPr>
          <a:xfrm>
            <a:off x="7224236" y="4748689"/>
            <a:ext cx="181928" cy="360759"/>
          </a:xfrm>
          <a:prstGeom prst="rect">
            <a:avLst/>
          </a:prstGeom>
          <a:noFill/>
          <a:ln/>
        </p:spPr>
        <p:txBody>
          <a:bodyPr wrap="none" rtlCol="0" anchor="t"/>
          <a:lstStyle/>
          <a:p>
            <a:pPr marL="0" indent="0" algn="ctr">
              <a:lnSpc>
                <a:spcPts val="2841"/>
              </a:lnSpc>
              <a:buNone/>
            </a:pPr>
            <a:r>
              <a:rPr lang="en-US" sz="2273" b="1" kern="0" spc="-68" dirty="0">
                <a:solidFill>
                  <a:schemeClr val="bg2"/>
                </a:solidFill>
                <a:latin typeface="Inter" pitchFamily="34" charset="0"/>
                <a:ea typeface="Inter" pitchFamily="34" charset="-122"/>
                <a:cs typeface="Inter" pitchFamily="34" charset="-120"/>
              </a:rPr>
              <a:t>3</a:t>
            </a:r>
            <a:endParaRPr lang="en-US" sz="2273" dirty="0">
              <a:solidFill>
                <a:schemeClr val="bg2"/>
              </a:solidFill>
            </a:endParaRPr>
          </a:p>
        </p:txBody>
      </p:sp>
      <p:sp>
        <p:nvSpPr>
          <p:cNvPr id="19" name="Text 17"/>
          <p:cNvSpPr/>
          <p:nvPr/>
        </p:nvSpPr>
        <p:spPr>
          <a:xfrm>
            <a:off x="8373547" y="4754642"/>
            <a:ext cx="1924407" cy="300633"/>
          </a:xfrm>
          <a:prstGeom prst="rect">
            <a:avLst/>
          </a:prstGeom>
          <a:noFill/>
          <a:ln/>
        </p:spPr>
        <p:txBody>
          <a:bodyPr wrap="none" rtlCol="0" anchor="t"/>
          <a:lstStyle/>
          <a:p>
            <a:pPr marL="0" indent="0" algn="l">
              <a:lnSpc>
                <a:spcPts val="2368"/>
              </a:lnSpc>
              <a:buNone/>
            </a:pPr>
            <a:r>
              <a:rPr lang="en-US" sz="1894" b="1" kern="0" spc="-57" dirty="0">
                <a:latin typeface="Inter" pitchFamily="34" charset="0"/>
                <a:ea typeface="Inter" pitchFamily="34" charset="-122"/>
                <a:cs typeface="Inter" pitchFamily="34" charset="-120"/>
              </a:rPr>
              <a:t>Techniques</a:t>
            </a:r>
            <a:endParaRPr lang="en-US" sz="1894" dirty="0"/>
          </a:p>
        </p:txBody>
      </p:sp>
      <p:sp>
        <p:nvSpPr>
          <p:cNvPr id="20" name="Text 18"/>
          <p:cNvSpPr/>
          <p:nvPr/>
        </p:nvSpPr>
        <p:spPr>
          <a:xfrm>
            <a:off x="8373547" y="5170646"/>
            <a:ext cx="3512106" cy="738664"/>
          </a:xfrm>
          <a:prstGeom prst="rect">
            <a:avLst/>
          </a:prstGeom>
          <a:noFill/>
          <a:ln/>
        </p:spPr>
        <p:txBody>
          <a:bodyPr wrap="square" rtlCol="0" anchor="t"/>
          <a:lstStyle/>
          <a:p>
            <a:pPr marL="0" indent="0" algn="l">
              <a:lnSpc>
                <a:spcPts val="1940"/>
              </a:lnSpc>
              <a:buNone/>
            </a:pPr>
            <a:r>
              <a:rPr lang="en-US" sz="1212" kern="0" spc="-30" dirty="0">
                <a:latin typeface="Inter" pitchFamily="34" charset="0"/>
                <a:ea typeface="Inter" pitchFamily="34" charset="-122"/>
                <a:cs typeface="Inter" pitchFamily="34" charset="-120"/>
              </a:rPr>
              <a:t>Is based on machine vision, which refers to the combination of computational algorithms and image Information.</a:t>
            </a:r>
            <a:endParaRPr lang="en-US" sz="1212" dirty="0"/>
          </a:p>
        </p:txBody>
      </p:sp>
      <p:sp>
        <p:nvSpPr>
          <p:cNvPr id="21" name="Shape 19"/>
          <p:cNvSpPr/>
          <p:nvPr/>
        </p:nvSpPr>
        <p:spPr>
          <a:xfrm>
            <a:off x="6425208" y="6391215"/>
            <a:ext cx="673537" cy="38457"/>
          </a:xfrm>
          <a:prstGeom prst="roundRect">
            <a:avLst>
              <a:gd name="adj" fmla="val 225184"/>
            </a:avLst>
          </a:prstGeom>
          <a:solidFill>
            <a:srgbClr val="140099"/>
          </a:solidFill>
          <a:ln/>
        </p:spPr>
      </p:sp>
      <p:sp>
        <p:nvSpPr>
          <p:cNvPr id="22" name="Shape 20"/>
          <p:cNvSpPr/>
          <p:nvPr/>
        </p:nvSpPr>
        <p:spPr>
          <a:xfrm>
            <a:off x="7098744" y="6194108"/>
            <a:ext cx="432911" cy="432911"/>
          </a:xfrm>
          <a:prstGeom prst="roundRect">
            <a:avLst>
              <a:gd name="adj" fmla="val 20004"/>
            </a:avLst>
          </a:prstGeom>
          <a:solidFill>
            <a:srgbClr val="110080"/>
          </a:solidFill>
          <a:ln w="12025">
            <a:solidFill>
              <a:srgbClr val="140099"/>
            </a:solidFill>
            <a:prstDash val="solid"/>
          </a:ln>
        </p:spPr>
      </p:sp>
      <p:sp>
        <p:nvSpPr>
          <p:cNvPr id="23" name="Text 21"/>
          <p:cNvSpPr/>
          <p:nvPr/>
        </p:nvSpPr>
        <p:spPr>
          <a:xfrm>
            <a:off x="7220426" y="6230183"/>
            <a:ext cx="189548" cy="360759"/>
          </a:xfrm>
          <a:prstGeom prst="rect">
            <a:avLst/>
          </a:prstGeom>
          <a:noFill/>
          <a:ln/>
        </p:spPr>
        <p:txBody>
          <a:bodyPr wrap="none" rtlCol="0" anchor="t"/>
          <a:lstStyle/>
          <a:p>
            <a:pPr marL="0" indent="0" algn="ctr">
              <a:lnSpc>
                <a:spcPts val="2841"/>
              </a:lnSpc>
              <a:buNone/>
            </a:pPr>
            <a:r>
              <a:rPr lang="en-US" sz="2273" b="1" kern="0" spc="-68" dirty="0">
                <a:solidFill>
                  <a:schemeClr val="bg2"/>
                </a:solidFill>
                <a:latin typeface="Inter" pitchFamily="34" charset="0"/>
                <a:ea typeface="Inter" pitchFamily="34" charset="-122"/>
                <a:cs typeface="Inter" pitchFamily="34" charset="-120"/>
              </a:rPr>
              <a:t>4</a:t>
            </a:r>
            <a:endParaRPr lang="en-US" sz="2273" dirty="0">
              <a:solidFill>
                <a:schemeClr val="bg2"/>
              </a:solidFill>
            </a:endParaRPr>
          </a:p>
        </p:txBody>
      </p:sp>
      <p:sp>
        <p:nvSpPr>
          <p:cNvPr id="24" name="Text 22"/>
          <p:cNvSpPr/>
          <p:nvPr/>
        </p:nvSpPr>
        <p:spPr>
          <a:xfrm>
            <a:off x="4332446" y="6236137"/>
            <a:ext cx="1924407" cy="300633"/>
          </a:xfrm>
          <a:prstGeom prst="rect">
            <a:avLst/>
          </a:prstGeom>
          <a:noFill/>
          <a:ln/>
        </p:spPr>
        <p:txBody>
          <a:bodyPr wrap="none" rtlCol="0" anchor="t"/>
          <a:lstStyle/>
          <a:p>
            <a:pPr marL="0" indent="0" algn="r">
              <a:lnSpc>
                <a:spcPts val="2368"/>
              </a:lnSpc>
              <a:buNone/>
            </a:pPr>
            <a:r>
              <a:rPr lang="en-US" sz="1894" b="1" kern="0" spc="-57" dirty="0">
                <a:latin typeface="Inter" pitchFamily="34" charset="0"/>
                <a:ea typeface="Inter" pitchFamily="34" charset="-122"/>
                <a:cs typeface="Inter" pitchFamily="34" charset="-120"/>
              </a:rPr>
              <a:t>Algorithm</a:t>
            </a:r>
            <a:endParaRPr lang="en-US" sz="1894" dirty="0"/>
          </a:p>
        </p:txBody>
      </p:sp>
      <p:sp>
        <p:nvSpPr>
          <p:cNvPr id="25" name="Text 23"/>
          <p:cNvSpPr/>
          <p:nvPr/>
        </p:nvSpPr>
        <p:spPr>
          <a:xfrm>
            <a:off x="2744748" y="6652141"/>
            <a:ext cx="3512106" cy="492443"/>
          </a:xfrm>
          <a:prstGeom prst="rect">
            <a:avLst/>
          </a:prstGeom>
          <a:noFill/>
          <a:ln/>
        </p:spPr>
        <p:txBody>
          <a:bodyPr wrap="square" rtlCol="0" anchor="t"/>
          <a:lstStyle/>
          <a:p>
            <a:pPr marL="0" indent="0" algn="l">
              <a:lnSpc>
                <a:spcPts val="1940"/>
              </a:lnSpc>
              <a:buNone/>
            </a:pPr>
            <a:r>
              <a:rPr lang="en-US" sz="1212" kern="0" spc="-30" dirty="0">
                <a:latin typeface="Inter" pitchFamily="34" charset="0"/>
                <a:ea typeface="Inter" pitchFamily="34" charset="-122"/>
                <a:cs typeface="Inter" pitchFamily="34" charset="-120"/>
              </a:rPr>
              <a:t>Dive into the algorithm used to train and identify fruits and vegetables in the recognition software.</a:t>
            </a:r>
            <a:endParaRPr lang="en-US" sz="1212" dirty="0"/>
          </a:p>
        </p:txBody>
      </p:sp>
      <p:sp>
        <p:nvSpPr>
          <p:cNvPr id="26" name="Text 24"/>
          <p:cNvSpPr/>
          <p:nvPr/>
        </p:nvSpPr>
        <p:spPr>
          <a:xfrm>
            <a:off x="2744748" y="7259955"/>
            <a:ext cx="3512106" cy="246221"/>
          </a:xfrm>
          <a:prstGeom prst="rect">
            <a:avLst/>
          </a:prstGeom>
          <a:noFill/>
          <a:ln/>
        </p:spPr>
        <p:txBody>
          <a:bodyPr wrap="none" rtlCol="0" anchor="t"/>
          <a:lstStyle/>
          <a:p>
            <a:pPr marL="0" indent="0" algn="l">
              <a:lnSpc>
                <a:spcPts val="1940"/>
              </a:lnSpc>
              <a:buNone/>
            </a:pPr>
            <a:r>
              <a:rPr lang="en-US" sz="1212" kern="0" spc="-30" dirty="0">
                <a:latin typeface="Inter" pitchFamily="34" charset="0"/>
                <a:ea typeface="Inter" pitchFamily="34" charset="-122"/>
                <a:cs typeface="Inter" pitchFamily="34" charset="-120"/>
              </a:rPr>
              <a:t>(EXPLAINED FURTHER BELOW)</a:t>
            </a:r>
            <a:endParaRPr lang="en-US" sz="1212"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chemeClr val="bg1"/>
          </a:solidFill>
          <a:ln/>
        </p:spPr>
      </p:sp>
      <p:sp>
        <p:nvSpPr>
          <p:cNvPr id="3" name="Shape 1"/>
          <p:cNvSpPr/>
          <p:nvPr/>
        </p:nvSpPr>
        <p:spPr>
          <a:xfrm>
            <a:off x="0" y="0"/>
            <a:ext cx="14630400" cy="8235077"/>
          </a:xfrm>
          <a:prstGeom prst="rect">
            <a:avLst/>
          </a:prstGeom>
          <a:solidFill>
            <a:schemeClr val="bg1"/>
          </a:solidFill>
          <a:ln w="11906">
            <a:solidFill>
              <a:srgbClr val="565151"/>
            </a:solidFill>
            <a:prstDash val="solid"/>
          </a:ln>
        </p:spPr>
      </p:sp>
      <p:sp>
        <p:nvSpPr>
          <p:cNvPr id="4" name="Text 2"/>
          <p:cNvSpPr/>
          <p:nvPr/>
        </p:nvSpPr>
        <p:spPr>
          <a:xfrm>
            <a:off x="2773799" y="525780"/>
            <a:ext cx="3824288" cy="597456"/>
          </a:xfrm>
          <a:prstGeom prst="rect">
            <a:avLst/>
          </a:prstGeom>
          <a:solidFill>
            <a:schemeClr val="bg1"/>
          </a:solidFill>
          <a:ln/>
        </p:spPr>
        <p:txBody>
          <a:bodyPr wrap="none" rtlCol="0" anchor="t"/>
          <a:lstStyle/>
          <a:p>
            <a:pPr marL="0" indent="0">
              <a:lnSpc>
                <a:spcPts val="4705"/>
              </a:lnSpc>
              <a:buNone/>
            </a:pPr>
            <a:r>
              <a:rPr lang="en-US" sz="3764" b="1" kern="0" spc="-113" dirty="0">
                <a:latin typeface="Inter" pitchFamily="34" charset="0"/>
                <a:ea typeface="Inter" pitchFamily="34" charset="-122"/>
                <a:cs typeface="Inter" pitchFamily="34" charset="-120"/>
              </a:rPr>
              <a:t>Algorithm</a:t>
            </a:r>
            <a:endParaRPr lang="en-US" sz="3764" dirty="0"/>
          </a:p>
        </p:txBody>
      </p:sp>
      <p:sp>
        <p:nvSpPr>
          <p:cNvPr id="5" name="Text 3"/>
          <p:cNvSpPr/>
          <p:nvPr/>
        </p:nvSpPr>
        <p:spPr>
          <a:xfrm>
            <a:off x="3018473" y="1505664"/>
            <a:ext cx="8838009" cy="244793"/>
          </a:xfrm>
          <a:prstGeom prst="rect">
            <a:avLst/>
          </a:prstGeom>
          <a:solidFill>
            <a:schemeClr val="bg1"/>
          </a:solidFill>
          <a:ln/>
        </p:spPr>
        <p:txBody>
          <a:bodyPr wrap="none" rtlCol="0" anchor="t"/>
          <a:lstStyle/>
          <a:p>
            <a:pPr marL="342900" indent="-342900" algn="l">
              <a:lnSpc>
                <a:spcPts val="1927"/>
              </a:lnSpc>
              <a:buSzPct val="100000"/>
              <a:buFont typeface="+mj-lt"/>
              <a:buAutoNum type="arabicPeriod"/>
            </a:pPr>
            <a:r>
              <a:rPr lang="en-US" sz="1205" kern="0" spc="-30" dirty="0">
                <a:latin typeface="Inter" pitchFamily="34" charset="0"/>
                <a:ea typeface="Inter" pitchFamily="34" charset="-122"/>
                <a:cs typeface="Inter" pitchFamily="34" charset="-120"/>
              </a:rPr>
              <a:t>Import necessary libraries:</a:t>
            </a:r>
            <a:endParaRPr lang="en-US" sz="1205" dirty="0"/>
          </a:p>
        </p:txBody>
      </p:sp>
      <p:sp>
        <p:nvSpPr>
          <p:cNvPr id="6" name="Text 4"/>
          <p:cNvSpPr/>
          <p:nvPr/>
        </p:nvSpPr>
        <p:spPr>
          <a:xfrm>
            <a:off x="3263146" y="1965484"/>
            <a:ext cx="8593336" cy="244793"/>
          </a:xfrm>
          <a:prstGeom prst="rect">
            <a:avLst/>
          </a:prstGeom>
          <a:solidFill>
            <a:schemeClr val="bg1"/>
          </a:solidFill>
          <a:ln/>
        </p:spPr>
        <p:txBody>
          <a:bodyPr wrap="none" rtlCol="0" anchor="t"/>
          <a:lstStyle/>
          <a:p>
            <a:pPr marL="685800" lvl="1" indent="-342900" algn="l">
              <a:lnSpc>
                <a:spcPts val="1927"/>
              </a:lnSpc>
              <a:buSzPct val="100000"/>
              <a:buChar char="•"/>
            </a:pPr>
            <a:r>
              <a:rPr lang="en-US" sz="1205" kern="0" spc="-30" dirty="0">
                <a:latin typeface="Inter" pitchFamily="34" charset="0"/>
                <a:ea typeface="Inter" pitchFamily="34" charset="-122"/>
                <a:cs typeface="Inter" pitchFamily="34" charset="-120"/>
              </a:rPr>
              <a:t>Import NumPy and TensorFlow</a:t>
            </a:r>
            <a:endParaRPr lang="en-US" sz="1205" dirty="0"/>
          </a:p>
        </p:txBody>
      </p:sp>
      <p:sp>
        <p:nvSpPr>
          <p:cNvPr id="7" name="Text 5"/>
          <p:cNvSpPr/>
          <p:nvPr/>
        </p:nvSpPr>
        <p:spPr>
          <a:xfrm>
            <a:off x="3263146" y="2286714"/>
            <a:ext cx="8593336" cy="244793"/>
          </a:xfrm>
          <a:prstGeom prst="rect">
            <a:avLst/>
          </a:prstGeom>
          <a:solidFill>
            <a:schemeClr val="bg1"/>
          </a:solidFill>
          <a:ln/>
        </p:spPr>
        <p:txBody>
          <a:bodyPr wrap="none" rtlCol="0" anchor="t"/>
          <a:lstStyle/>
          <a:p>
            <a:pPr marL="685800" lvl="1" indent="-342900" algn="l">
              <a:lnSpc>
                <a:spcPts val="1927"/>
              </a:lnSpc>
              <a:buSzPct val="100000"/>
              <a:buChar char="•"/>
            </a:pPr>
            <a:r>
              <a:rPr lang="en-US" sz="1205" kern="0" spc="-30" dirty="0">
                <a:latin typeface="Inter" pitchFamily="34" charset="0"/>
                <a:ea typeface="Inter" pitchFamily="34" charset="-122"/>
                <a:cs typeface="Inter" pitchFamily="34" charset="-120"/>
              </a:rPr>
              <a:t>Import ImageDataGenerator from TensorFlow Keras for image preprocessing</a:t>
            </a:r>
            <a:endParaRPr lang="en-US" sz="1205" dirty="0"/>
          </a:p>
        </p:txBody>
      </p:sp>
      <p:sp>
        <p:nvSpPr>
          <p:cNvPr id="8" name="Text 6"/>
          <p:cNvSpPr/>
          <p:nvPr/>
        </p:nvSpPr>
        <p:spPr>
          <a:xfrm>
            <a:off x="3018473" y="2607945"/>
            <a:ext cx="8838009" cy="244793"/>
          </a:xfrm>
          <a:prstGeom prst="rect">
            <a:avLst/>
          </a:prstGeom>
          <a:solidFill>
            <a:schemeClr val="bg1"/>
          </a:solidFill>
          <a:ln/>
        </p:spPr>
        <p:txBody>
          <a:bodyPr wrap="none" rtlCol="0" anchor="t"/>
          <a:lstStyle/>
          <a:p>
            <a:pPr marL="342900" indent="-342900" algn="l">
              <a:lnSpc>
                <a:spcPts val="1927"/>
              </a:lnSpc>
              <a:buSzPct val="100000"/>
              <a:buFont typeface="+mj-lt"/>
              <a:buAutoNum type="arabicPeriod" startAt="2"/>
            </a:pPr>
            <a:r>
              <a:rPr lang="en-US" sz="1205" kern="0" spc="-30" dirty="0">
                <a:latin typeface="Inter" pitchFamily="34" charset="0"/>
                <a:ea typeface="Inter" pitchFamily="34" charset="-122"/>
                <a:cs typeface="Inter" pitchFamily="34" charset="-120"/>
              </a:rPr>
              <a:t>Set up data augmentation and normalization for training:</a:t>
            </a:r>
            <a:endParaRPr lang="en-US" sz="1205" dirty="0"/>
          </a:p>
        </p:txBody>
      </p:sp>
      <p:sp>
        <p:nvSpPr>
          <p:cNvPr id="9" name="Text 7"/>
          <p:cNvSpPr/>
          <p:nvPr/>
        </p:nvSpPr>
        <p:spPr>
          <a:xfrm>
            <a:off x="3263146" y="2929176"/>
            <a:ext cx="8593336" cy="252413"/>
          </a:xfrm>
          <a:prstGeom prst="rect">
            <a:avLst/>
          </a:prstGeom>
          <a:solidFill>
            <a:schemeClr val="bg1"/>
          </a:solidFill>
          <a:ln/>
        </p:spPr>
        <p:txBody>
          <a:bodyPr wrap="none" rtlCol="0" anchor="t"/>
          <a:lstStyle/>
          <a:p>
            <a:pPr marL="685800" lvl="1" indent="-342900" algn="l">
              <a:lnSpc>
                <a:spcPts val="1927"/>
              </a:lnSpc>
              <a:buSzPct val="100000"/>
              <a:buChar char="•"/>
            </a:pPr>
            <a:r>
              <a:rPr lang="en-US" sz="1205" kern="0" spc="-30" dirty="0">
                <a:latin typeface="Inter" pitchFamily="34" charset="0"/>
                <a:ea typeface="Inter" pitchFamily="34" charset="-122"/>
                <a:cs typeface="Inter" pitchFamily="34" charset="-120"/>
              </a:rPr>
              <a:t>Define </a:t>
            </a:r>
            <a:r>
              <a:rPr lang="en-US" sz="1205" kern="0" spc="-30" dirty="0">
                <a:highlight>
                  <a:srgbClr val="00FF00"/>
                </a:highlight>
                <a:latin typeface="Consolas" pitchFamily="34" charset="0"/>
                <a:ea typeface="Consolas" pitchFamily="34" charset="-122"/>
                <a:cs typeface="Consolas" pitchFamily="34" charset="-120"/>
              </a:rPr>
              <a:t>train_datagen</a:t>
            </a:r>
            <a:r>
              <a:rPr lang="en-US" sz="1205" kern="0" spc="-30" dirty="0">
                <a:latin typeface="Inter" pitchFamily="34" charset="0"/>
                <a:ea typeface="Inter" pitchFamily="34" charset="-122"/>
                <a:cs typeface="Inter" pitchFamily="34" charset="-120"/>
              </a:rPr>
              <a:t> with specified augmentation techniques</a:t>
            </a:r>
            <a:endParaRPr lang="en-US" sz="1205" dirty="0"/>
          </a:p>
        </p:txBody>
      </p:sp>
      <p:sp>
        <p:nvSpPr>
          <p:cNvPr id="10" name="Text 8"/>
          <p:cNvSpPr/>
          <p:nvPr/>
        </p:nvSpPr>
        <p:spPr>
          <a:xfrm>
            <a:off x="3263146" y="3258026"/>
            <a:ext cx="8593336" cy="252413"/>
          </a:xfrm>
          <a:prstGeom prst="rect">
            <a:avLst/>
          </a:prstGeom>
          <a:solidFill>
            <a:schemeClr val="bg1"/>
          </a:solidFill>
          <a:ln/>
        </p:spPr>
        <p:txBody>
          <a:bodyPr wrap="none" rtlCol="0" anchor="t"/>
          <a:lstStyle/>
          <a:p>
            <a:pPr marL="685800" lvl="1" indent="-342900" algn="l">
              <a:lnSpc>
                <a:spcPts val="1927"/>
              </a:lnSpc>
              <a:buSzPct val="100000"/>
              <a:buChar char="•"/>
            </a:pPr>
            <a:r>
              <a:rPr lang="en-US" sz="1205" kern="0" spc="-30" dirty="0">
                <a:latin typeface="Inter" pitchFamily="34" charset="0"/>
                <a:ea typeface="Inter" pitchFamily="34" charset="-122"/>
                <a:cs typeface="Inter" pitchFamily="34" charset="-120"/>
              </a:rPr>
              <a:t>Define </a:t>
            </a:r>
            <a:r>
              <a:rPr lang="en-US" sz="1205" kern="0" spc="-30" dirty="0">
                <a:highlight>
                  <a:srgbClr val="00FF00"/>
                </a:highlight>
                <a:latin typeface="Consolas" pitchFamily="34" charset="0"/>
                <a:ea typeface="Consolas" pitchFamily="34" charset="-122"/>
                <a:cs typeface="Consolas" pitchFamily="34" charset="-120"/>
              </a:rPr>
              <a:t>test_datagen</a:t>
            </a:r>
            <a:r>
              <a:rPr lang="en-US" sz="1205" kern="0" spc="-30" dirty="0">
                <a:highlight>
                  <a:srgbClr val="00FF00"/>
                </a:highlight>
                <a:latin typeface="Inter" pitchFamily="34" charset="0"/>
                <a:ea typeface="Inter" pitchFamily="34" charset="-122"/>
                <a:cs typeface="Inter" pitchFamily="34" charset="-120"/>
              </a:rPr>
              <a:t> </a:t>
            </a:r>
            <a:r>
              <a:rPr lang="en-US" sz="1205" kern="0" spc="-30" dirty="0">
                <a:latin typeface="Inter" pitchFamily="34" charset="0"/>
                <a:ea typeface="Inter" pitchFamily="34" charset="-122"/>
                <a:cs typeface="Inter" pitchFamily="34" charset="-120"/>
              </a:rPr>
              <a:t>for test data normalization</a:t>
            </a:r>
            <a:endParaRPr lang="en-US" sz="1205" dirty="0"/>
          </a:p>
        </p:txBody>
      </p:sp>
      <p:sp>
        <p:nvSpPr>
          <p:cNvPr id="11" name="Text 9"/>
          <p:cNvSpPr/>
          <p:nvPr/>
        </p:nvSpPr>
        <p:spPr>
          <a:xfrm>
            <a:off x="3018473" y="3586877"/>
            <a:ext cx="8838009" cy="244793"/>
          </a:xfrm>
          <a:prstGeom prst="rect">
            <a:avLst/>
          </a:prstGeom>
          <a:solidFill>
            <a:schemeClr val="bg1"/>
          </a:solidFill>
          <a:ln/>
        </p:spPr>
        <p:txBody>
          <a:bodyPr wrap="none" rtlCol="0" anchor="t"/>
          <a:lstStyle/>
          <a:p>
            <a:pPr marL="342900" indent="-342900" algn="l">
              <a:lnSpc>
                <a:spcPts val="1927"/>
              </a:lnSpc>
              <a:buSzPct val="100000"/>
              <a:buFont typeface="+mj-lt"/>
              <a:buAutoNum type="arabicPeriod" startAt="3"/>
            </a:pPr>
            <a:r>
              <a:rPr lang="en-US" sz="1205" kern="0" spc="-30" dirty="0">
                <a:latin typeface="Inter" pitchFamily="34" charset="0"/>
                <a:ea typeface="Inter" pitchFamily="34" charset="-122"/>
                <a:cs typeface="Inter" pitchFamily="34" charset="-120"/>
              </a:rPr>
              <a:t>Load and preprocess the data:</a:t>
            </a:r>
            <a:endParaRPr lang="en-US" sz="1205" dirty="0"/>
          </a:p>
        </p:txBody>
      </p:sp>
      <p:sp>
        <p:nvSpPr>
          <p:cNvPr id="12" name="Text 10"/>
          <p:cNvSpPr/>
          <p:nvPr/>
        </p:nvSpPr>
        <p:spPr>
          <a:xfrm>
            <a:off x="3263146" y="3908108"/>
            <a:ext cx="8593336" cy="252413"/>
          </a:xfrm>
          <a:prstGeom prst="rect">
            <a:avLst/>
          </a:prstGeom>
          <a:solidFill>
            <a:schemeClr val="bg1"/>
          </a:solidFill>
          <a:ln/>
        </p:spPr>
        <p:txBody>
          <a:bodyPr wrap="none" rtlCol="0" anchor="t"/>
          <a:lstStyle/>
          <a:p>
            <a:pPr marL="685800" lvl="1" indent="-342900" algn="l">
              <a:lnSpc>
                <a:spcPts val="1927"/>
              </a:lnSpc>
              <a:buSzPct val="100000"/>
              <a:buChar char="•"/>
            </a:pPr>
            <a:r>
              <a:rPr lang="en-US" sz="1205" kern="0" spc="-30" dirty="0">
                <a:latin typeface="Inter" pitchFamily="34" charset="0"/>
                <a:ea typeface="Inter" pitchFamily="34" charset="-122"/>
                <a:cs typeface="Inter" pitchFamily="34" charset="-120"/>
              </a:rPr>
              <a:t>Use </a:t>
            </a:r>
            <a:r>
              <a:rPr lang="en-US" sz="1205" kern="0" spc="-30" dirty="0">
                <a:highlight>
                  <a:srgbClr val="00FF00"/>
                </a:highlight>
                <a:latin typeface="Consolas" pitchFamily="34" charset="0"/>
                <a:ea typeface="Consolas" pitchFamily="34" charset="-122"/>
                <a:cs typeface="Consolas" pitchFamily="34" charset="-120"/>
              </a:rPr>
              <a:t>train_datagen.flow_from_directory()</a:t>
            </a:r>
            <a:r>
              <a:rPr lang="en-US" sz="1205" kern="0" spc="-30" dirty="0">
                <a:highlight>
                  <a:srgbClr val="00FF00"/>
                </a:highlight>
                <a:latin typeface="Inter" pitchFamily="34" charset="0"/>
                <a:ea typeface="Inter" pitchFamily="34" charset="-122"/>
                <a:cs typeface="Inter" pitchFamily="34" charset="-120"/>
              </a:rPr>
              <a:t> </a:t>
            </a:r>
            <a:r>
              <a:rPr lang="en-US" sz="1205" kern="0" spc="-30" dirty="0">
                <a:latin typeface="Inter" pitchFamily="34" charset="0"/>
                <a:ea typeface="Inter" pitchFamily="34" charset="-122"/>
                <a:cs typeface="Inter" pitchFamily="34" charset="-120"/>
              </a:rPr>
              <a:t>to create a train data generator</a:t>
            </a:r>
            <a:endParaRPr lang="en-US" sz="1205" dirty="0"/>
          </a:p>
        </p:txBody>
      </p:sp>
      <p:sp>
        <p:nvSpPr>
          <p:cNvPr id="13" name="Text 11"/>
          <p:cNvSpPr/>
          <p:nvPr/>
        </p:nvSpPr>
        <p:spPr>
          <a:xfrm>
            <a:off x="3263146" y="4236958"/>
            <a:ext cx="8593336" cy="252413"/>
          </a:xfrm>
          <a:prstGeom prst="rect">
            <a:avLst/>
          </a:prstGeom>
          <a:solidFill>
            <a:schemeClr val="bg1"/>
          </a:solidFill>
          <a:ln/>
        </p:spPr>
        <p:txBody>
          <a:bodyPr wrap="none" rtlCol="0" anchor="t"/>
          <a:lstStyle/>
          <a:p>
            <a:pPr marL="685800" lvl="1" indent="-342900" algn="l">
              <a:lnSpc>
                <a:spcPts val="1927"/>
              </a:lnSpc>
              <a:buSzPct val="100000"/>
              <a:buChar char="•"/>
            </a:pPr>
            <a:r>
              <a:rPr lang="en-US" sz="1205" kern="0" spc="-30" dirty="0">
                <a:latin typeface="Inter" pitchFamily="34" charset="0"/>
                <a:ea typeface="Inter" pitchFamily="34" charset="-122"/>
                <a:cs typeface="Inter" pitchFamily="34" charset="-120"/>
              </a:rPr>
              <a:t>Use </a:t>
            </a:r>
            <a:r>
              <a:rPr lang="en-US" sz="1205" kern="0" spc="-30" dirty="0">
                <a:highlight>
                  <a:srgbClr val="00FF00"/>
                </a:highlight>
                <a:latin typeface="Consolas" pitchFamily="34" charset="0"/>
                <a:ea typeface="Consolas" pitchFamily="34" charset="-122"/>
                <a:cs typeface="Consolas" pitchFamily="34" charset="-120"/>
              </a:rPr>
              <a:t>test_datagen.flow_from_directory()</a:t>
            </a:r>
            <a:r>
              <a:rPr lang="en-US" sz="1205" kern="0" spc="-30" dirty="0">
                <a:highlight>
                  <a:srgbClr val="00FF00"/>
                </a:highlight>
                <a:latin typeface="Inter" pitchFamily="34" charset="0"/>
                <a:ea typeface="Inter" pitchFamily="34" charset="-122"/>
                <a:cs typeface="Inter" pitchFamily="34" charset="-120"/>
              </a:rPr>
              <a:t> </a:t>
            </a:r>
            <a:r>
              <a:rPr lang="en-US" sz="1205" kern="0" spc="-30" dirty="0">
                <a:latin typeface="Inter" pitchFamily="34" charset="0"/>
                <a:ea typeface="Inter" pitchFamily="34" charset="-122"/>
                <a:cs typeface="Inter" pitchFamily="34" charset="-120"/>
              </a:rPr>
              <a:t>to create a test data generator</a:t>
            </a:r>
            <a:endParaRPr lang="en-US" sz="1205" dirty="0"/>
          </a:p>
        </p:txBody>
      </p:sp>
      <p:sp>
        <p:nvSpPr>
          <p:cNvPr id="14" name="Text 12"/>
          <p:cNvSpPr/>
          <p:nvPr/>
        </p:nvSpPr>
        <p:spPr>
          <a:xfrm>
            <a:off x="3018473" y="4565809"/>
            <a:ext cx="8838009" cy="244793"/>
          </a:xfrm>
          <a:prstGeom prst="rect">
            <a:avLst/>
          </a:prstGeom>
          <a:solidFill>
            <a:schemeClr val="bg1"/>
          </a:solidFill>
          <a:ln/>
        </p:spPr>
        <p:txBody>
          <a:bodyPr wrap="none" rtlCol="0" anchor="t"/>
          <a:lstStyle/>
          <a:p>
            <a:pPr marL="342900" indent="-342900" algn="l">
              <a:lnSpc>
                <a:spcPts val="1927"/>
              </a:lnSpc>
              <a:buSzPct val="100000"/>
              <a:buFont typeface="+mj-lt"/>
              <a:buAutoNum type="arabicPeriod" startAt="4"/>
            </a:pPr>
            <a:r>
              <a:rPr lang="en-US" sz="1205" kern="0" spc="-30" dirty="0">
                <a:latin typeface="Inter" pitchFamily="34" charset="0"/>
                <a:ea typeface="Inter" pitchFamily="34" charset="-122"/>
                <a:cs typeface="Inter" pitchFamily="34" charset="-120"/>
              </a:rPr>
              <a:t>Create a simple CNN model using TensorFlow Keras Sequential API:</a:t>
            </a:r>
            <a:endParaRPr lang="en-US" sz="1205" dirty="0"/>
          </a:p>
        </p:txBody>
      </p:sp>
      <p:sp>
        <p:nvSpPr>
          <p:cNvPr id="15" name="Text 13"/>
          <p:cNvSpPr/>
          <p:nvPr/>
        </p:nvSpPr>
        <p:spPr>
          <a:xfrm>
            <a:off x="3263146" y="4887039"/>
            <a:ext cx="8593336" cy="244793"/>
          </a:xfrm>
          <a:prstGeom prst="rect">
            <a:avLst/>
          </a:prstGeom>
          <a:solidFill>
            <a:schemeClr val="bg1"/>
          </a:solidFill>
          <a:ln/>
        </p:spPr>
        <p:txBody>
          <a:bodyPr wrap="none" rtlCol="0" anchor="t"/>
          <a:lstStyle/>
          <a:p>
            <a:pPr marL="685800" lvl="1" indent="-342900" algn="l">
              <a:lnSpc>
                <a:spcPts val="1927"/>
              </a:lnSpc>
              <a:buSzPct val="100000"/>
              <a:buChar char="•"/>
            </a:pPr>
            <a:r>
              <a:rPr lang="en-US" sz="1205" kern="0" spc="-30" dirty="0">
                <a:latin typeface="Inter" pitchFamily="34" charset="0"/>
                <a:ea typeface="Inter" pitchFamily="34" charset="-122"/>
                <a:cs typeface="Inter" pitchFamily="34" charset="-120"/>
              </a:rPr>
              <a:t>Sequential model with Conv2D, MaxPooling2D, Flatten, and Dense layers</a:t>
            </a:r>
            <a:endParaRPr lang="en-US" sz="1205" dirty="0"/>
          </a:p>
        </p:txBody>
      </p:sp>
      <p:sp>
        <p:nvSpPr>
          <p:cNvPr id="16" name="Text 14"/>
          <p:cNvSpPr/>
          <p:nvPr/>
        </p:nvSpPr>
        <p:spPr>
          <a:xfrm>
            <a:off x="3263146" y="5208270"/>
            <a:ext cx="8593336" cy="244793"/>
          </a:xfrm>
          <a:prstGeom prst="rect">
            <a:avLst/>
          </a:prstGeom>
          <a:solidFill>
            <a:schemeClr val="bg1"/>
          </a:solidFill>
          <a:ln/>
        </p:spPr>
        <p:txBody>
          <a:bodyPr wrap="none" rtlCol="0" anchor="t"/>
          <a:lstStyle/>
          <a:p>
            <a:pPr marL="685800" lvl="1" indent="-342900" algn="l">
              <a:lnSpc>
                <a:spcPts val="1927"/>
              </a:lnSpc>
              <a:buSzPct val="100000"/>
              <a:buChar char="•"/>
            </a:pPr>
            <a:r>
              <a:rPr lang="en-US" sz="1205" kern="0" spc="-30" dirty="0">
                <a:latin typeface="Inter" pitchFamily="34" charset="0"/>
                <a:ea typeface="Inter" pitchFamily="34" charset="-122"/>
                <a:cs typeface="Inter" pitchFamily="34" charset="-120"/>
              </a:rPr>
              <a:t>Define the architecture of the CNN model</a:t>
            </a:r>
            <a:endParaRPr lang="en-US" sz="1205" dirty="0"/>
          </a:p>
        </p:txBody>
      </p:sp>
      <p:sp>
        <p:nvSpPr>
          <p:cNvPr id="17" name="Text 15"/>
          <p:cNvSpPr/>
          <p:nvPr/>
        </p:nvSpPr>
        <p:spPr>
          <a:xfrm>
            <a:off x="3018473" y="5529501"/>
            <a:ext cx="8838009" cy="244793"/>
          </a:xfrm>
          <a:prstGeom prst="rect">
            <a:avLst/>
          </a:prstGeom>
          <a:solidFill>
            <a:schemeClr val="bg1"/>
          </a:solidFill>
          <a:ln/>
        </p:spPr>
        <p:txBody>
          <a:bodyPr wrap="none" rtlCol="0" anchor="t"/>
          <a:lstStyle/>
          <a:p>
            <a:pPr marL="342900" indent="-342900" algn="l">
              <a:lnSpc>
                <a:spcPts val="1927"/>
              </a:lnSpc>
              <a:buSzPct val="100000"/>
              <a:buFont typeface="+mj-lt"/>
              <a:buAutoNum type="arabicPeriod" startAt="5"/>
            </a:pPr>
            <a:r>
              <a:rPr lang="en-US" sz="1205" kern="0" spc="-30" dirty="0">
                <a:latin typeface="Inter" pitchFamily="34" charset="0"/>
                <a:ea typeface="Inter" pitchFamily="34" charset="-122"/>
                <a:cs typeface="Inter" pitchFamily="34" charset="-120"/>
              </a:rPr>
              <a:t>Compile the model:</a:t>
            </a:r>
            <a:endParaRPr lang="en-US" sz="1205" dirty="0"/>
          </a:p>
        </p:txBody>
      </p:sp>
      <p:sp>
        <p:nvSpPr>
          <p:cNvPr id="18" name="Text 16"/>
          <p:cNvSpPr/>
          <p:nvPr/>
        </p:nvSpPr>
        <p:spPr>
          <a:xfrm>
            <a:off x="3263146" y="5850731"/>
            <a:ext cx="8593336" cy="244793"/>
          </a:xfrm>
          <a:prstGeom prst="rect">
            <a:avLst/>
          </a:prstGeom>
          <a:solidFill>
            <a:schemeClr val="bg1"/>
          </a:solidFill>
          <a:ln/>
        </p:spPr>
        <p:txBody>
          <a:bodyPr wrap="none" rtlCol="0" anchor="t"/>
          <a:lstStyle/>
          <a:p>
            <a:pPr marL="685800" lvl="1" indent="-342900" algn="l">
              <a:lnSpc>
                <a:spcPts val="1927"/>
              </a:lnSpc>
              <a:buSzPct val="100000"/>
              <a:buChar char="•"/>
            </a:pPr>
            <a:r>
              <a:rPr lang="en-US" sz="1205" kern="0" spc="-30" dirty="0">
                <a:latin typeface="Inter" pitchFamily="34" charset="0"/>
                <a:ea typeface="Inter" pitchFamily="34" charset="-122"/>
                <a:cs typeface="Inter" pitchFamily="34" charset="-120"/>
              </a:rPr>
              <a:t>Compile the model with specified optimizer, loss function, and evaluation metrics</a:t>
            </a:r>
            <a:endParaRPr lang="en-US" sz="1205" dirty="0"/>
          </a:p>
        </p:txBody>
      </p:sp>
      <p:sp>
        <p:nvSpPr>
          <p:cNvPr id="19" name="Text 17"/>
          <p:cNvSpPr/>
          <p:nvPr/>
        </p:nvSpPr>
        <p:spPr>
          <a:xfrm>
            <a:off x="3018473" y="6171962"/>
            <a:ext cx="8838009" cy="244793"/>
          </a:xfrm>
          <a:prstGeom prst="rect">
            <a:avLst/>
          </a:prstGeom>
          <a:solidFill>
            <a:schemeClr val="bg1"/>
          </a:solidFill>
          <a:ln/>
        </p:spPr>
        <p:txBody>
          <a:bodyPr wrap="none" rtlCol="0" anchor="t"/>
          <a:lstStyle/>
          <a:p>
            <a:pPr marL="342900" indent="-342900" algn="l">
              <a:lnSpc>
                <a:spcPts val="1927"/>
              </a:lnSpc>
              <a:buSzPct val="100000"/>
              <a:buFont typeface="+mj-lt"/>
              <a:buAutoNum type="arabicPeriod" startAt="6"/>
            </a:pPr>
            <a:r>
              <a:rPr lang="en-US" sz="1205" kern="0" spc="-30" dirty="0">
                <a:latin typeface="Inter" pitchFamily="34" charset="0"/>
                <a:ea typeface="Inter" pitchFamily="34" charset="-122"/>
                <a:cs typeface="Inter" pitchFamily="34" charset="-120"/>
              </a:rPr>
              <a:t>Train the model:</a:t>
            </a:r>
            <a:endParaRPr lang="en-US" sz="1205" dirty="0"/>
          </a:p>
        </p:txBody>
      </p:sp>
      <p:sp>
        <p:nvSpPr>
          <p:cNvPr id="20" name="Text 18"/>
          <p:cNvSpPr/>
          <p:nvPr/>
        </p:nvSpPr>
        <p:spPr>
          <a:xfrm>
            <a:off x="3263146" y="6493193"/>
            <a:ext cx="8593336" cy="252413"/>
          </a:xfrm>
          <a:prstGeom prst="rect">
            <a:avLst/>
          </a:prstGeom>
          <a:solidFill>
            <a:schemeClr val="bg1"/>
          </a:solidFill>
          <a:ln/>
        </p:spPr>
        <p:txBody>
          <a:bodyPr wrap="none" rtlCol="0" anchor="t"/>
          <a:lstStyle/>
          <a:p>
            <a:pPr marL="685800" lvl="1" indent="-342900" algn="l">
              <a:lnSpc>
                <a:spcPts val="1927"/>
              </a:lnSpc>
              <a:buSzPct val="100000"/>
              <a:buChar char="•"/>
            </a:pPr>
            <a:r>
              <a:rPr lang="en-US" sz="1205" kern="0" spc="-30" dirty="0">
                <a:latin typeface="Inter" pitchFamily="34" charset="0"/>
                <a:ea typeface="Inter" pitchFamily="34" charset="-122"/>
                <a:cs typeface="Inter" pitchFamily="34" charset="-120"/>
              </a:rPr>
              <a:t>Use </a:t>
            </a:r>
            <a:r>
              <a:rPr lang="en-US" sz="1205" kern="0" spc="-30" dirty="0">
                <a:highlight>
                  <a:srgbClr val="00FF00"/>
                </a:highlight>
                <a:latin typeface="Consolas" pitchFamily="34" charset="0"/>
                <a:ea typeface="Consolas" pitchFamily="34" charset="-122"/>
                <a:cs typeface="Consolas" pitchFamily="34" charset="-120"/>
              </a:rPr>
              <a:t>model.fit()</a:t>
            </a:r>
            <a:r>
              <a:rPr lang="en-US" sz="1205" kern="0" spc="-30" dirty="0">
                <a:highlight>
                  <a:srgbClr val="00FF00"/>
                </a:highlight>
                <a:latin typeface="Inter" pitchFamily="34" charset="0"/>
                <a:ea typeface="Inter" pitchFamily="34" charset="-122"/>
                <a:cs typeface="Inter" pitchFamily="34" charset="-120"/>
              </a:rPr>
              <a:t> </a:t>
            </a:r>
            <a:r>
              <a:rPr lang="en-US" sz="1205" kern="0" spc="-30" dirty="0">
                <a:latin typeface="Inter" pitchFamily="34" charset="0"/>
                <a:ea typeface="Inter" pitchFamily="34" charset="-122"/>
                <a:cs typeface="Inter" pitchFamily="34" charset="-120"/>
              </a:rPr>
              <a:t>to train the model with training and validation data generators</a:t>
            </a:r>
            <a:endParaRPr lang="en-US" sz="1205" dirty="0"/>
          </a:p>
        </p:txBody>
      </p:sp>
      <p:sp>
        <p:nvSpPr>
          <p:cNvPr id="21" name="Text 19"/>
          <p:cNvSpPr/>
          <p:nvPr/>
        </p:nvSpPr>
        <p:spPr>
          <a:xfrm>
            <a:off x="3263146" y="6822043"/>
            <a:ext cx="8593336" cy="244793"/>
          </a:xfrm>
          <a:prstGeom prst="rect">
            <a:avLst/>
          </a:prstGeom>
          <a:solidFill>
            <a:schemeClr val="bg1"/>
          </a:solidFill>
          <a:ln/>
        </p:spPr>
        <p:txBody>
          <a:bodyPr wrap="none" rtlCol="0" anchor="t"/>
          <a:lstStyle/>
          <a:p>
            <a:pPr marL="685800" lvl="1" indent="-342900" algn="l">
              <a:lnSpc>
                <a:spcPts val="1927"/>
              </a:lnSpc>
              <a:buSzPct val="100000"/>
              <a:buChar char="•"/>
            </a:pPr>
            <a:r>
              <a:rPr lang="en-US" sz="1205" kern="0" spc="-30" dirty="0">
                <a:latin typeface="Inter" pitchFamily="34" charset="0"/>
                <a:ea typeface="Inter" pitchFamily="34" charset="-122"/>
                <a:cs typeface="Inter" pitchFamily="34" charset="-120"/>
              </a:rPr>
              <a:t>Specify the number of epochs and steps per epoch for training</a:t>
            </a:r>
            <a:endParaRPr lang="en-US" sz="1205" dirty="0"/>
          </a:p>
        </p:txBody>
      </p:sp>
      <p:sp>
        <p:nvSpPr>
          <p:cNvPr id="22" name="Text 20"/>
          <p:cNvSpPr/>
          <p:nvPr/>
        </p:nvSpPr>
        <p:spPr>
          <a:xfrm>
            <a:off x="3018473" y="7143274"/>
            <a:ext cx="8838009" cy="244793"/>
          </a:xfrm>
          <a:prstGeom prst="rect">
            <a:avLst/>
          </a:prstGeom>
          <a:solidFill>
            <a:schemeClr val="bg1"/>
          </a:solidFill>
          <a:ln/>
        </p:spPr>
        <p:txBody>
          <a:bodyPr wrap="none" rtlCol="0" anchor="t"/>
          <a:lstStyle/>
          <a:p>
            <a:pPr marL="342900" indent="-342900" algn="l">
              <a:lnSpc>
                <a:spcPts val="1927"/>
              </a:lnSpc>
              <a:buSzPct val="100000"/>
              <a:buFont typeface="+mj-lt"/>
              <a:buAutoNum type="arabicPeriod" startAt="7"/>
            </a:pPr>
            <a:r>
              <a:rPr lang="en-US" sz="1205" kern="0" spc="-30" dirty="0">
                <a:latin typeface="Inter" pitchFamily="34" charset="0"/>
                <a:ea typeface="Inter" pitchFamily="34" charset="-122"/>
                <a:cs typeface="Inter" pitchFamily="34" charset="-120"/>
              </a:rPr>
              <a:t>Visualize training history:</a:t>
            </a:r>
            <a:endParaRPr lang="en-US" sz="1205" dirty="0"/>
          </a:p>
        </p:txBody>
      </p:sp>
      <p:sp>
        <p:nvSpPr>
          <p:cNvPr id="23" name="Text 21"/>
          <p:cNvSpPr/>
          <p:nvPr/>
        </p:nvSpPr>
        <p:spPr>
          <a:xfrm>
            <a:off x="3263146" y="7464504"/>
            <a:ext cx="8593336" cy="244793"/>
          </a:xfrm>
          <a:prstGeom prst="rect">
            <a:avLst/>
          </a:prstGeom>
          <a:solidFill>
            <a:schemeClr val="bg1"/>
          </a:solidFill>
          <a:ln/>
        </p:spPr>
        <p:txBody>
          <a:bodyPr wrap="none" rtlCol="0" anchor="t"/>
          <a:lstStyle/>
          <a:p>
            <a:pPr marL="685800" lvl="1" indent="-342900" algn="l">
              <a:lnSpc>
                <a:spcPts val="1927"/>
              </a:lnSpc>
              <a:buSzPct val="100000"/>
              <a:buChar char="•"/>
            </a:pPr>
            <a:r>
              <a:rPr lang="en-US" sz="1205" kern="0" spc="-30" dirty="0">
                <a:latin typeface="Inter" pitchFamily="34" charset="0"/>
                <a:ea typeface="Inter" pitchFamily="34" charset="-122"/>
                <a:cs typeface="Inter" pitchFamily="34" charset="-120"/>
              </a:rPr>
              <a:t>Plot accuracy and loss graphs for the training and validation datasets using Matplotlib</a:t>
            </a:r>
            <a:endParaRPr lang="en-US" sz="120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chemeClr val="bg1"/>
          </a:solidFill>
          <a:ln/>
        </p:spPr>
      </p:sp>
      <p:sp>
        <p:nvSpPr>
          <p:cNvPr id="3" name="Shape 1"/>
          <p:cNvSpPr/>
          <p:nvPr/>
        </p:nvSpPr>
        <p:spPr>
          <a:xfrm>
            <a:off x="0" y="0"/>
            <a:ext cx="14630400" cy="8229600"/>
          </a:xfrm>
          <a:prstGeom prst="rect">
            <a:avLst/>
          </a:prstGeom>
          <a:solidFill>
            <a:schemeClr val="bg1"/>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a:solidFill>
            <a:schemeClr val="bg1"/>
          </a:solidFill>
        </p:spPr>
      </p:pic>
      <p:sp>
        <p:nvSpPr>
          <p:cNvPr id="5" name="Text 2"/>
          <p:cNvSpPr/>
          <p:nvPr/>
        </p:nvSpPr>
        <p:spPr>
          <a:xfrm>
            <a:off x="833199" y="925473"/>
            <a:ext cx="4443889" cy="694373"/>
          </a:xfrm>
          <a:prstGeom prst="rect">
            <a:avLst/>
          </a:prstGeom>
          <a:solidFill>
            <a:schemeClr val="bg1"/>
          </a:solidFill>
          <a:ln/>
        </p:spPr>
        <p:txBody>
          <a:bodyPr wrap="none" rtlCol="0" anchor="t"/>
          <a:lstStyle/>
          <a:p>
            <a:pPr marL="0" indent="0">
              <a:lnSpc>
                <a:spcPts val="5468"/>
              </a:lnSpc>
              <a:buNone/>
            </a:pPr>
            <a:r>
              <a:rPr lang="en-US" sz="4374" b="1" kern="0" spc="-131" dirty="0">
                <a:latin typeface="Inter" pitchFamily="34" charset="0"/>
                <a:ea typeface="Inter" pitchFamily="34" charset="-122"/>
                <a:cs typeface="Inter" pitchFamily="34" charset="-120"/>
              </a:rPr>
              <a:t>AI Project Steps</a:t>
            </a:r>
            <a:endParaRPr lang="en-US" sz="4374" dirty="0"/>
          </a:p>
        </p:txBody>
      </p:sp>
      <p:sp>
        <p:nvSpPr>
          <p:cNvPr id="6" name="Shape 3"/>
          <p:cNvSpPr/>
          <p:nvPr/>
        </p:nvSpPr>
        <p:spPr>
          <a:xfrm>
            <a:off x="1144310" y="1953101"/>
            <a:ext cx="44410" cy="5351026"/>
          </a:xfrm>
          <a:prstGeom prst="roundRect">
            <a:avLst>
              <a:gd name="adj" fmla="val 225151"/>
            </a:avLst>
          </a:prstGeom>
          <a:solidFill>
            <a:schemeClr val="bg1"/>
          </a:solidFill>
          <a:ln/>
        </p:spPr>
      </p:sp>
      <p:sp>
        <p:nvSpPr>
          <p:cNvPr id="7" name="Shape 4"/>
          <p:cNvSpPr/>
          <p:nvPr/>
        </p:nvSpPr>
        <p:spPr>
          <a:xfrm>
            <a:off x="1416427" y="2354401"/>
            <a:ext cx="777597" cy="44410"/>
          </a:xfrm>
          <a:prstGeom prst="roundRect">
            <a:avLst>
              <a:gd name="adj" fmla="val 225151"/>
            </a:avLst>
          </a:prstGeom>
          <a:solidFill>
            <a:schemeClr val="bg1"/>
          </a:solidFill>
          <a:ln/>
        </p:spPr>
      </p:sp>
      <p:sp>
        <p:nvSpPr>
          <p:cNvPr id="8" name="Shape 5"/>
          <p:cNvSpPr/>
          <p:nvPr/>
        </p:nvSpPr>
        <p:spPr>
          <a:xfrm>
            <a:off x="916484" y="2126694"/>
            <a:ext cx="499943" cy="499943"/>
          </a:xfrm>
          <a:prstGeom prst="roundRect">
            <a:avLst>
              <a:gd name="adj" fmla="val 20000"/>
            </a:avLst>
          </a:prstGeom>
          <a:solidFill>
            <a:schemeClr val="bg1"/>
          </a:solidFill>
          <a:ln w="13811">
            <a:solidFill>
              <a:srgbClr val="140099"/>
            </a:solidFill>
            <a:prstDash val="solid"/>
          </a:ln>
        </p:spPr>
      </p:sp>
      <p:sp>
        <p:nvSpPr>
          <p:cNvPr id="9" name="Text 6"/>
          <p:cNvSpPr/>
          <p:nvPr/>
        </p:nvSpPr>
        <p:spPr>
          <a:xfrm>
            <a:off x="1087576" y="2168366"/>
            <a:ext cx="157758" cy="416481"/>
          </a:xfrm>
          <a:prstGeom prst="rect">
            <a:avLst/>
          </a:prstGeom>
          <a:solidFill>
            <a:schemeClr val="bg1"/>
          </a:solidFill>
          <a:ln/>
        </p:spPr>
        <p:txBody>
          <a:bodyPr wrap="none" rtlCol="0" anchor="t"/>
          <a:lstStyle/>
          <a:p>
            <a:pPr marL="0" indent="0" algn="ctr">
              <a:lnSpc>
                <a:spcPts val="3281"/>
              </a:lnSpc>
              <a:buNone/>
            </a:pPr>
            <a:r>
              <a:rPr lang="en-US" sz="2624" b="1" kern="0" spc="-79" dirty="0">
                <a:latin typeface="Inter" pitchFamily="34" charset="0"/>
                <a:ea typeface="Inter" pitchFamily="34" charset="-122"/>
                <a:cs typeface="Inter" pitchFamily="34" charset="-120"/>
              </a:rPr>
              <a:t>1</a:t>
            </a:r>
            <a:endParaRPr lang="en-US" sz="2624" dirty="0"/>
          </a:p>
        </p:txBody>
      </p:sp>
      <p:sp>
        <p:nvSpPr>
          <p:cNvPr id="10" name="Text 7"/>
          <p:cNvSpPr/>
          <p:nvPr/>
        </p:nvSpPr>
        <p:spPr>
          <a:xfrm>
            <a:off x="2388513" y="2175272"/>
            <a:ext cx="4380905" cy="347186"/>
          </a:xfrm>
          <a:prstGeom prst="rect">
            <a:avLst/>
          </a:prstGeom>
          <a:solidFill>
            <a:schemeClr val="bg1"/>
          </a:solidFill>
          <a:ln/>
        </p:spPr>
        <p:txBody>
          <a:bodyPr wrap="none" rtlCol="0" anchor="t"/>
          <a:lstStyle/>
          <a:p>
            <a:pPr marL="0" indent="0" algn="l">
              <a:lnSpc>
                <a:spcPts val="2734"/>
              </a:lnSpc>
              <a:buNone/>
            </a:pPr>
            <a:r>
              <a:rPr lang="en-US" sz="2187" b="1" kern="0" spc="-66" dirty="0">
                <a:latin typeface="Inter" pitchFamily="34" charset="0"/>
                <a:ea typeface="Inter" pitchFamily="34" charset="-122"/>
                <a:cs typeface="Inter" pitchFamily="34" charset="-120"/>
              </a:rPr>
              <a:t>Data Collection and Preprocessing</a:t>
            </a:r>
            <a:endParaRPr lang="en-US" sz="2187" dirty="0"/>
          </a:p>
        </p:txBody>
      </p:sp>
      <p:sp>
        <p:nvSpPr>
          <p:cNvPr id="11" name="Text 8"/>
          <p:cNvSpPr/>
          <p:nvPr/>
        </p:nvSpPr>
        <p:spPr>
          <a:xfrm>
            <a:off x="2388513" y="2655689"/>
            <a:ext cx="7751088" cy="710803"/>
          </a:xfrm>
          <a:prstGeom prst="rect">
            <a:avLst/>
          </a:prstGeom>
          <a:solidFill>
            <a:schemeClr val="bg1"/>
          </a:solidFill>
          <a:ln/>
        </p:spPr>
        <p:txBody>
          <a:bodyPr wrap="square" rtlCol="0" anchor="t"/>
          <a:lstStyle/>
          <a:p>
            <a:pPr marL="0" indent="0" algn="l">
              <a:lnSpc>
                <a:spcPts val="2799"/>
              </a:lnSpc>
              <a:buNone/>
            </a:pPr>
            <a:r>
              <a:rPr lang="en-US" sz="1750" kern="0" spc="-35" dirty="0">
                <a:latin typeface="Inter" pitchFamily="34" charset="0"/>
                <a:ea typeface="Inter" pitchFamily="34" charset="-122"/>
                <a:cs typeface="Inter" pitchFamily="34" charset="-120"/>
              </a:rPr>
              <a:t>Learn about the crucial step of collecting and preparing the data for training the AI model.</a:t>
            </a:r>
            <a:endParaRPr lang="en-US" sz="1750" dirty="0"/>
          </a:p>
        </p:txBody>
      </p:sp>
      <p:sp>
        <p:nvSpPr>
          <p:cNvPr id="12" name="Shape 9"/>
          <p:cNvSpPr/>
          <p:nvPr/>
        </p:nvSpPr>
        <p:spPr>
          <a:xfrm>
            <a:off x="1416427" y="4212134"/>
            <a:ext cx="777597" cy="44410"/>
          </a:xfrm>
          <a:prstGeom prst="roundRect">
            <a:avLst>
              <a:gd name="adj" fmla="val 225151"/>
            </a:avLst>
          </a:prstGeom>
          <a:solidFill>
            <a:schemeClr val="bg1"/>
          </a:solidFill>
          <a:ln/>
        </p:spPr>
      </p:sp>
      <p:sp>
        <p:nvSpPr>
          <p:cNvPr id="13" name="Shape 10"/>
          <p:cNvSpPr/>
          <p:nvPr/>
        </p:nvSpPr>
        <p:spPr>
          <a:xfrm>
            <a:off x="916484" y="3984427"/>
            <a:ext cx="499943" cy="499943"/>
          </a:xfrm>
          <a:prstGeom prst="roundRect">
            <a:avLst>
              <a:gd name="adj" fmla="val 20000"/>
            </a:avLst>
          </a:prstGeom>
          <a:solidFill>
            <a:schemeClr val="bg1"/>
          </a:solidFill>
          <a:ln w="13811">
            <a:solidFill>
              <a:srgbClr val="140099"/>
            </a:solidFill>
            <a:prstDash val="solid"/>
          </a:ln>
        </p:spPr>
      </p:sp>
      <p:sp>
        <p:nvSpPr>
          <p:cNvPr id="14" name="Text 11"/>
          <p:cNvSpPr/>
          <p:nvPr/>
        </p:nvSpPr>
        <p:spPr>
          <a:xfrm>
            <a:off x="1068526" y="4026098"/>
            <a:ext cx="195858" cy="416481"/>
          </a:xfrm>
          <a:prstGeom prst="rect">
            <a:avLst/>
          </a:prstGeom>
          <a:solidFill>
            <a:schemeClr val="bg1"/>
          </a:solidFill>
          <a:ln/>
        </p:spPr>
        <p:txBody>
          <a:bodyPr wrap="none" rtlCol="0" anchor="t"/>
          <a:lstStyle/>
          <a:p>
            <a:pPr marL="0" indent="0" algn="ctr">
              <a:lnSpc>
                <a:spcPts val="3281"/>
              </a:lnSpc>
              <a:buNone/>
            </a:pPr>
            <a:r>
              <a:rPr lang="en-US" sz="2624" b="1" kern="0" spc="-79" dirty="0">
                <a:latin typeface="Inter" pitchFamily="34" charset="0"/>
                <a:ea typeface="Inter" pitchFamily="34" charset="-122"/>
                <a:cs typeface="Inter" pitchFamily="34" charset="-120"/>
              </a:rPr>
              <a:t>2</a:t>
            </a:r>
            <a:endParaRPr lang="en-US" sz="2624" dirty="0"/>
          </a:p>
        </p:txBody>
      </p:sp>
      <p:sp>
        <p:nvSpPr>
          <p:cNvPr id="15" name="Text 12"/>
          <p:cNvSpPr/>
          <p:nvPr/>
        </p:nvSpPr>
        <p:spPr>
          <a:xfrm>
            <a:off x="2388513" y="4033004"/>
            <a:ext cx="4162068" cy="347186"/>
          </a:xfrm>
          <a:prstGeom prst="rect">
            <a:avLst/>
          </a:prstGeom>
          <a:solidFill>
            <a:schemeClr val="bg1"/>
          </a:solidFill>
          <a:ln/>
        </p:spPr>
        <p:txBody>
          <a:bodyPr wrap="none" rtlCol="0" anchor="t"/>
          <a:lstStyle/>
          <a:p>
            <a:pPr marL="0" indent="0" algn="l">
              <a:lnSpc>
                <a:spcPts val="2734"/>
              </a:lnSpc>
              <a:buNone/>
            </a:pPr>
            <a:r>
              <a:rPr lang="en-US" sz="2187" b="1" kern="0" spc="-66" dirty="0">
                <a:latin typeface="Inter" pitchFamily="34" charset="0"/>
                <a:ea typeface="Inter" pitchFamily="34" charset="-122"/>
                <a:cs typeface="Inter" pitchFamily="34" charset="-120"/>
              </a:rPr>
              <a:t>Model Development and Training</a:t>
            </a:r>
            <a:endParaRPr lang="en-US" sz="2187" dirty="0"/>
          </a:p>
        </p:txBody>
      </p:sp>
      <p:sp>
        <p:nvSpPr>
          <p:cNvPr id="16" name="Text 13"/>
          <p:cNvSpPr/>
          <p:nvPr/>
        </p:nvSpPr>
        <p:spPr>
          <a:xfrm>
            <a:off x="2388513" y="4513421"/>
            <a:ext cx="7751088" cy="710803"/>
          </a:xfrm>
          <a:prstGeom prst="rect">
            <a:avLst/>
          </a:prstGeom>
          <a:solidFill>
            <a:schemeClr val="bg1"/>
          </a:solidFill>
          <a:ln/>
        </p:spPr>
        <p:txBody>
          <a:bodyPr wrap="square" rtlCol="0" anchor="t"/>
          <a:lstStyle/>
          <a:p>
            <a:pPr marL="0" indent="0" algn="l">
              <a:lnSpc>
                <a:spcPts val="2799"/>
              </a:lnSpc>
              <a:buNone/>
            </a:pPr>
            <a:r>
              <a:rPr lang="en-US" sz="1750" kern="0" spc="-35" dirty="0">
                <a:latin typeface="Inter" pitchFamily="34" charset="0"/>
                <a:ea typeface="Inter" pitchFamily="34" charset="-122"/>
                <a:cs typeface="Inter" pitchFamily="34" charset="-120"/>
              </a:rPr>
              <a:t>Discover the process of building and training the AI model to recognize fruits and vegetables accurately.</a:t>
            </a:r>
            <a:endParaRPr lang="en-US" sz="1750" dirty="0"/>
          </a:p>
        </p:txBody>
      </p:sp>
      <p:sp>
        <p:nvSpPr>
          <p:cNvPr id="17" name="Shape 14"/>
          <p:cNvSpPr/>
          <p:nvPr/>
        </p:nvSpPr>
        <p:spPr>
          <a:xfrm>
            <a:off x="1416427" y="6069866"/>
            <a:ext cx="777597" cy="44410"/>
          </a:xfrm>
          <a:prstGeom prst="roundRect">
            <a:avLst>
              <a:gd name="adj" fmla="val 225151"/>
            </a:avLst>
          </a:prstGeom>
          <a:solidFill>
            <a:schemeClr val="bg1"/>
          </a:solidFill>
          <a:ln/>
        </p:spPr>
      </p:sp>
      <p:sp>
        <p:nvSpPr>
          <p:cNvPr id="18" name="Shape 15"/>
          <p:cNvSpPr/>
          <p:nvPr/>
        </p:nvSpPr>
        <p:spPr>
          <a:xfrm>
            <a:off x="916484" y="5842159"/>
            <a:ext cx="499943" cy="499943"/>
          </a:xfrm>
          <a:prstGeom prst="roundRect">
            <a:avLst>
              <a:gd name="adj" fmla="val 20000"/>
            </a:avLst>
          </a:prstGeom>
          <a:solidFill>
            <a:schemeClr val="bg1"/>
          </a:solidFill>
          <a:ln w="13811">
            <a:solidFill>
              <a:srgbClr val="140099"/>
            </a:solidFill>
            <a:prstDash val="solid"/>
          </a:ln>
        </p:spPr>
      </p:sp>
      <p:sp>
        <p:nvSpPr>
          <p:cNvPr id="19" name="Text 16"/>
          <p:cNvSpPr/>
          <p:nvPr/>
        </p:nvSpPr>
        <p:spPr>
          <a:xfrm>
            <a:off x="1064716" y="5883831"/>
            <a:ext cx="203478" cy="416481"/>
          </a:xfrm>
          <a:prstGeom prst="rect">
            <a:avLst/>
          </a:prstGeom>
          <a:solidFill>
            <a:schemeClr val="bg1"/>
          </a:solidFill>
          <a:ln/>
        </p:spPr>
        <p:txBody>
          <a:bodyPr wrap="none" rtlCol="0" anchor="t"/>
          <a:lstStyle/>
          <a:p>
            <a:pPr marL="0" indent="0" algn="ctr">
              <a:lnSpc>
                <a:spcPts val="3281"/>
              </a:lnSpc>
              <a:buNone/>
            </a:pPr>
            <a:r>
              <a:rPr lang="en-US" sz="2624" b="1" kern="0" spc="-79" dirty="0">
                <a:latin typeface="Inter" pitchFamily="34" charset="0"/>
                <a:ea typeface="Inter" pitchFamily="34" charset="-122"/>
                <a:cs typeface="Inter" pitchFamily="34" charset="-120"/>
              </a:rPr>
              <a:t>3</a:t>
            </a:r>
            <a:endParaRPr lang="en-US" sz="2624" dirty="0"/>
          </a:p>
        </p:txBody>
      </p:sp>
      <p:sp>
        <p:nvSpPr>
          <p:cNvPr id="20" name="Text 17"/>
          <p:cNvSpPr/>
          <p:nvPr/>
        </p:nvSpPr>
        <p:spPr>
          <a:xfrm>
            <a:off x="2388513" y="5890736"/>
            <a:ext cx="3456980" cy="347186"/>
          </a:xfrm>
          <a:prstGeom prst="rect">
            <a:avLst/>
          </a:prstGeom>
          <a:solidFill>
            <a:schemeClr val="bg1"/>
          </a:solidFill>
          <a:ln/>
        </p:spPr>
        <p:txBody>
          <a:bodyPr wrap="none" rtlCol="0" anchor="t"/>
          <a:lstStyle/>
          <a:p>
            <a:pPr marL="0" indent="0" algn="l">
              <a:lnSpc>
                <a:spcPts val="2734"/>
              </a:lnSpc>
              <a:buNone/>
            </a:pPr>
            <a:r>
              <a:rPr lang="en-US" sz="2187" b="1" kern="0" spc="-66" dirty="0">
                <a:latin typeface="Inter" pitchFamily="34" charset="0"/>
                <a:ea typeface="Inter" pitchFamily="34" charset="-122"/>
                <a:cs typeface="Inter" pitchFamily="34" charset="-120"/>
              </a:rPr>
              <a:t>Evaluation and Deployment</a:t>
            </a:r>
            <a:endParaRPr lang="en-US" sz="2187" dirty="0"/>
          </a:p>
        </p:txBody>
      </p:sp>
      <p:sp>
        <p:nvSpPr>
          <p:cNvPr id="21" name="Text 18"/>
          <p:cNvSpPr/>
          <p:nvPr/>
        </p:nvSpPr>
        <p:spPr>
          <a:xfrm>
            <a:off x="2388513" y="6371153"/>
            <a:ext cx="7751088" cy="710803"/>
          </a:xfrm>
          <a:prstGeom prst="rect">
            <a:avLst/>
          </a:prstGeom>
          <a:solidFill>
            <a:schemeClr val="bg1"/>
          </a:solidFill>
          <a:ln/>
        </p:spPr>
        <p:txBody>
          <a:bodyPr wrap="square" rtlCol="0" anchor="t"/>
          <a:lstStyle/>
          <a:p>
            <a:pPr marL="0" indent="0" algn="l">
              <a:lnSpc>
                <a:spcPts val="2799"/>
              </a:lnSpc>
              <a:buNone/>
            </a:pPr>
            <a:r>
              <a:rPr lang="en-US" sz="1750" kern="0" spc="-35" dirty="0">
                <a:latin typeface="Inter" pitchFamily="34" charset="0"/>
                <a:ea typeface="Inter" pitchFamily="34" charset="-122"/>
                <a:cs typeface="Inter" pitchFamily="34" charset="-120"/>
              </a:rPr>
              <a:t>Explore the methods used to evaluate and assess the performance of the AI model before deploying it.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chemeClr val="bg1"/>
          </a:solidFill>
          <a:ln/>
        </p:spPr>
      </p:sp>
      <p:sp>
        <p:nvSpPr>
          <p:cNvPr id="3" name="Shape 1"/>
          <p:cNvSpPr/>
          <p:nvPr/>
        </p:nvSpPr>
        <p:spPr>
          <a:xfrm>
            <a:off x="0" y="0"/>
            <a:ext cx="14630400" cy="8229600"/>
          </a:xfrm>
          <a:prstGeom prst="rect">
            <a:avLst/>
          </a:prstGeom>
          <a:solidFill>
            <a:schemeClr val="bg1"/>
          </a:solidFill>
          <a:ln w="13811">
            <a:solidFill>
              <a:srgbClr val="565151"/>
            </a:solidFill>
            <a:prstDash val="solid"/>
          </a:ln>
        </p:spPr>
      </p:sp>
      <p:sp>
        <p:nvSpPr>
          <p:cNvPr id="4" name="Text 2"/>
          <p:cNvSpPr/>
          <p:nvPr/>
        </p:nvSpPr>
        <p:spPr>
          <a:xfrm>
            <a:off x="2037993" y="2315528"/>
            <a:ext cx="5637014" cy="416481"/>
          </a:xfrm>
          <a:prstGeom prst="rect">
            <a:avLst/>
          </a:prstGeom>
          <a:solidFill>
            <a:schemeClr val="bg1"/>
          </a:solidFill>
          <a:ln/>
        </p:spPr>
        <p:txBody>
          <a:bodyPr wrap="none" rtlCol="0" anchor="t"/>
          <a:lstStyle/>
          <a:p>
            <a:pPr marL="0" indent="0">
              <a:lnSpc>
                <a:spcPts val="3281"/>
              </a:lnSpc>
              <a:buNone/>
            </a:pPr>
            <a:r>
              <a:rPr lang="en-US" sz="2624" b="1" kern="0" spc="-79" dirty="0">
                <a:latin typeface="Inter" pitchFamily="34" charset="0"/>
                <a:ea typeface="Inter" pitchFamily="34" charset="-122"/>
                <a:cs typeface="Inter" pitchFamily="34" charset="-120"/>
              </a:rPr>
              <a:t>1. Data Collection and Preprocessing</a:t>
            </a:r>
            <a:endParaRPr lang="en-US" sz="2624" dirty="0"/>
          </a:p>
        </p:txBody>
      </p:sp>
      <p:sp>
        <p:nvSpPr>
          <p:cNvPr id="5" name="Text 3"/>
          <p:cNvSpPr/>
          <p:nvPr/>
        </p:nvSpPr>
        <p:spPr>
          <a:xfrm>
            <a:off x="2037993" y="3176349"/>
            <a:ext cx="10554414" cy="1777008"/>
          </a:xfrm>
          <a:prstGeom prst="rect">
            <a:avLst/>
          </a:prstGeom>
          <a:solidFill>
            <a:schemeClr val="bg1"/>
          </a:solidFill>
          <a:ln/>
        </p:spPr>
        <p:txBody>
          <a:bodyPr wrap="square" rtlCol="0" anchor="t"/>
          <a:lstStyle/>
          <a:p>
            <a:pPr marL="0" indent="0">
              <a:lnSpc>
                <a:spcPts val="2799"/>
              </a:lnSpc>
              <a:buNone/>
            </a:pPr>
            <a:r>
              <a:rPr lang="en-US" sz="1750" kern="0" spc="-35" dirty="0">
                <a:latin typeface="Inter" pitchFamily="34" charset="0"/>
                <a:ea typeface="Inter" pitchFamily="34" charset="-122"/>
                <a:cs typeface="Inter" pitchFamily="34" charset="-120"/>
              </a:rPr>
              <a:t>Data collection: The first step is to collect a large and diverse dataset of fruit and vegetable images. The images should cover different types of fruits and vegetables, such as apples, bananas, oranges, tomatoes, etc. The images should also capture various aspects of the fruits and vegetables, such as shape, size, color, texture, ripeness, defects, etc. The images should be taken from different angles, distances, and lighting conditions to increase the robustness of the recognition system.</a:t>
            </a:r>
            <a:endParaRPr lang="en-US" sz="1750" dirty="0"/>
          </a:p>
        </p:txBody>
      </p:sp>
      <p:sp>
        <p:nvSpPr>
          <p:cNvPr id="6" name="Text 4"/>
          <p:cNvSpPr/>
          <p:nvPr/>
        </p:nvSpPr>
        <p:spPr>
          <a:xfrm>
            <a:off x="2037993" y="5203269"/>
            <a:ext cx="10554414" cy="710803"/>
          </a:xfrm>
          <a:prstGeom prst="rect">
            <a:avLst/>
          </a:prstGeom>
          <a:solidFill>
            <a:schemeClr val="bg1"/>
          </a:solidFill>
          <a:ln/>
        </p:spPr>
        <p:txBody>
          <a:bodyPr wrap="square" rtlCol="0" anchor="t"/>
          <a:lstStyle/>
          <a:p>
            <a:pPr marL="0" indent="0">
              <a:lnSpc>
                <a:spcPts val="2799"/>
              </a:lnSpc>
              <a:buNone/>
            </a:pPr>
            <a:r>
              <a:rPr lang="en-US" sz="1750" kern="0" spc="-35" dirty="0">
                <a:latin typeface="Inter" pitchFamily="34" charset="0"/>
                <a:ea typeface="Inter" pitchFamily="34" charset="-122"/>
                <a:cs typeface="Inter" pitchFamily="34" charset="-120"/>
              </a:rPr>
              <a:t>Data preprocessing: The second step is to preprocess the collected images to make them suitable for the recognition system.</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chemeClr val="bg1"/>
          </a:solidFill>
          <a:ln/>
        </p:spPr>
      </p:sp>
      <p:sp>
        <p:nvSpPr>
          <p:cNvPr id="3" name="Shape 1"/>
          <p:cNvSpPr/>
          <p:nvPr/>
        </p:nvSpPr>
        <p:spPr>
          <a:xfrm>
            <a:off x="0" y="0"/>
            <a:ext cx="14630400" cy="8229600"/>
          </a:xfrm>
          <a:prstGeom prst="rect">
            <a:avLst/>
          </a:prstGeom>
          <a:solidFill>
            <a:schemeClr val="bg1"/>
          </a:solidFill>
          <a:ln w="13811">
            <a:solidFill>
              <a:srgbClr val="565151"/>
            </a:solidFill>
            <a:prstDash val="solid"/>
          </a:ln>
        </p:spPr>
      </p:sp>
      <p:sp>
        <p:nvSpPr>
          <p:cNvPr id="4" name="Text 2"/>
          <p:cNvSpPr/>
          <p:nvPr/>
        </p:nvSpPr>
        <p:spPr>
          <a:xfrm>
            <a:off x="2037993" y="1441013"/>
            <a:ext cx="5410319" cy="416481"/>
          </a:xfrm>
          <a:prstGeom prst="rect">
            <a:avLst/>
          </a:prstGeom>
          <a:solidFill>
            <a:schemeClr val="bg1"/>
          </a:solidFill>
          <a:ln/>
        </p:spPr>
        <p:txBody>
          <a:bodyPr wrap="none" rtlCol="0" anchor="t"/>
          <a:lstStyle/>
          <a:p>
            <a:pPr marL="0" indent="0">
              <a:lnSpc>
                <a:spcPts val="3281"/>
              </a:lnSpc>
              <a:buNone/>
            </a:pPr>
            <a:r>
              <a:rPr lang="en-US" sz="2624" b="1" kern="0" spc="-79" dirty="0">
                <a:latin typeface="Inter" pitchFamily="34" charset="0"/>
                <a:ea typeface="Inter" pitchFamily="34" charset="-122"/>
                <a:cs typeface="Inter" pitchFamily="34" charset="-120"/>
              </a:rPr>
              <a:t>2.Model Development and Training</a:t>
            </a:r>
            <a:endParaRPr lang="en-US" sz="2624" dirty="0"/>
          </a:p>
        </p:txBody>
      </p:sp>
      <p:sp>
        <p:nvSpPr>
          <p:cNvPr id="5" name="Text 3"/>
          <p:cNvSpPr/>
          <p:nvPr/>
        </p:nvSpPr>
        <p:spPr>
          <a:xfrm>
            <a:off x="2393394" y="2301835"/>
            <a:ext cx="10199013" cy="1999059"/>
          </a:xfrm>
          <a:prstGeom prst="rect">
            <a:avLst/>
          </a:prstGeom>
          <a:solidFill>
            <a:schemeClr val="bg1"/>
          </a:solidFill>
          <a:ln/>
        </p:spPr>
        <p:txBody>
          <a:bodyPr wrap="square" rtlCol="0" anchor="t"/>
          <a:lstStyle/>
          <a:p>
            <a:pPr marL="342900" indent="-342900" algn="l">
              <a:lnSpc>
                <a:spcPts val="3149"/>
              </a:lnSpc>
              <a:buSzPct val="100000"/>
              <a:buChar char="•"/>
            </a:pPr>
            <a:r>
              <a:rPr lang="en-US" sz="1750" b="1" kern="0" spc="-35" dirty="0">
                <a:latin typeface="Inter" pitchFamily="34" charset="0"/>
                <a:ea typeface="Inter" pitchFamily="34" charset="-122"/>
                <a:cs typeface="Inter" pitchFamily="34" charset="-120"/>
              </a:rPr>
              <a:t>Model building</a:t>
            </a:r>
            <a:r>
              <a:rPr lang="en-US" sz="1750" kern="0" spc="-35" dirty="0">
                <a:latin typeface="Inter" pitchFamily="34" charset="0"/>
                <a:ea typeface="Inter" pitchFamily="34" charset="-122"/>
                <a:cs typeface="Inter" pitchFamily="34" charset="-120"/>
              </a:rPr>
              <a:t>: This involves choosing a suitable neural network architecture, such as a convolutional neural network (CNN), a residual network (ResNet), a VGG network, or a MobileNet, and defining the layers, parameters, and hyperparameters of the network. The network should have an input layer that accepts the preprocessed images, several hidden layers that extract features from the images, and an output layer that predicts the labels of the fruits and vegetables.</a:t>
            </a:r>
            <a:endParaRPr lang="en-US" sz="1750" dirty="0"/>
          </a:p>
        </p:txBody>
      </p:sp>
      <p:sp>
        <p:nvSpPr>
          <p:cNvPr id="6" name="Text 4"/>
          <p:cNvSpPr/>
          <p:nvPr/>
        </p:nvSpPr>
        <p:spPr>
          <a:xfrm>
            <a:off x="2393394" y="4389715"/>
            <a:ext cx="10199013" cy="2398871"/>
          </a:xfrm>
          <a:prstGeom prst="rect">
            <a:avLst/>
          </a:prstGeom>
          <a:solidFill>
            <a:schemeClr val="bg1"/>
          </a:solidFill>
          <a:ln/>
        </p:spPr>
        <p:txBody>
          <a:bodyPr wrap="square" rtlCol="0" anchor="t"/>
          <a:lstStyle/>
          <a:p>
            <a:pPr marL="342900" indent="-342900" algn="l">
              <a:lnSpc>
                <a:spcPts val="3149"/>
              </a:lnSpc>
              <a:buSzPct val="100000"/>
              <a:buChar char="•"/>
            </a:pPr>
            <a:r>
              <a:rPr lang="en-US" sz="1750" b="1" kern="0" spc="-35" dirty="0">
                <a:latin typeface="Inter" pitchFamily="34" charset="0"/>
                <a:ea typeface="Inter" pitchFamily="34" charset="-122"/>
                <a:cs typeface="Inter" pitchFamily="34" charset="-120"/>
              </a:rPr>
              <a:t>Model training</a:t>
            </a:r>
            <a:r>
              <a:rPr lang="en-US" sz="1750" kern="0" spc="-35" dirty="0">
                <a:latin typeface="Inter" pitchFamily="34" charset="0"/>
                <a:ea typeface="Inter" pitchFamily="34" charset="-122"/>
                <a:cs typeface="Inter" pitchFamily="34" charset="-120"/>
              </a:rPr>
              <a:t>: This involves feeding the preprocessed images and their labels to the neural network and adjusting the network weights using an optimization algorithm, such as stochastic gradient descent (SGD), Adam, or RMSprop, and a loss function, such as cross-entropy, mean squared error (MSE), or focal loss. The network should be trained on a subset of the data, called the training set, and evaluated on another subset, called the validation set, to monitor the performance and avoid overfitting or underfitting.</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chemeClr val="bg1"/>
          </a:solidFill>
          <a:ln/>
        </p:spPr>
      </p:sp>
      <p:sp>
        <p:nvSpPr>
          <p:cNvPr id="3" name="Shape 1"/>
          <p:cNvSpPr/>
          <p:nvPr/>
        </p:nvSpPr>
        <p:spPr>
          <a:xfrm>
            <a:off x="0" y="0"/>
            <a:ext cx="14630400" cy="8229600"/>
          </a:xfrm>
          <a:prstGeom prst="rect">
            <a:avLst/>
          </a:prstGeom>
          <a:solidFill>
            <a:schemeClr val="bg1"/>
          </a:solidFill>
          <a:ln w="13811">
            <a:solidFill>
              <a:srgbClr val="565151"/>
            </a:solidFill>
            <a:prstDash val="solid"/>
          </a:ln>
        </p:spPr>
      </p:sp>
      <p:sp>
        <p:nvSpPr>
          <p:cNvPr id="4" name="Text 2"/>
          <p:cNvSpPr/>
          <p:nvPr/>
        </p:nvSpPr>
        <p:spPr>
          <a:xfrm>
            <a:off x="2037993" y="2026801"/>
            <a:ext cx="4545925" cy="416481"/>
          </a:xfrm>
          <a:prstGeom prst="rect">
            <a:avLst/>
          </a:prstGeom>
          <a:solidFill>
            <a:schemeClr val="bg1"/>
          </a:solidFill>
          <a:ln/>
        </p:spPr>
        <p:txBody>
          <a:bodyPr wrap="none" rtlCol="0" anchor="t"/>
          <a:lstStyle/>
          <a:p>
            <a:pPr marL="0" indent="0">
              <a:lnSpc>
                <a:spcPts val="3281"/>
              </a:lnSpc>
              <a:buNone/>
            </a:pPr>
            <a:r>
              <a:rPr lang="en-US" sz="2624" b="1" kern="0" spc="-79" dirty="0">
                <a:latin typeface="Inter" pitchFamily="34" charset="0"/>
                <a:ea typeface="Inter" pitchFamily="34" charset="-122"/>
                <a:cs typeface="Inter" pitchFamily="34" charset="-120"/>
              </a:rPr>
              <a:t>3.Evaluation and Deployment</a:t>
            </a:r>
            <a:endParaRPr lang="en-US" sz="2624" dirty="0"/>
          </a:p>
        </p:txBody>
      </p:sp>
      <p:sp>
        <p:nvSpPr>
          <p:cNvPr id="5" name="Text 3"/>
          <p:cNvSpPr/>
          <p:nvPr/>
        </p:nvSpPr>
        <p:spPr>
          <a:xfrm>
            <a:off x="2037993" y="2887623"/>
            <a:ext cx="10554414" cy="710803"/>
          </a:xfrm>
          <a:prstGeom prst="rect">
            <a:avLst/>
          </a:prstGeom>
          <a:solidFill>
            <a:schemeClr val="bg1"/>
          </a:solidFill>
          <a:ln/>
        </p:spPr>
        <p:txBody>
          <a:bodyPr wrap="square" rtlCol="0" anchor="t"/>
          <a:lstStyle/>
          <a:p>
            <a:pPr marL="0" indent="0">
              <a:lnSpc>
                <a:spcPts val="2799"/>
              </a:lnSpc>
              <a:buNone/>
            </a:pPr>
            <a:r>
              <a:rPr lang="en-US" sz="1750" kern="0" spc="-35" dirty="0">
                <a:latin typeface="Inter" pitchFamily="34" charset="0"/>
                <a:ea typeface="Inter" pitchFamily="34" charset="-122"/>
                <a:cs typeface="Inter" pitchFamily="34" charset="-120"/>
              </a:rPr>
              <a:t>Some of the challenges and issues that may arise during the deployment of a fruit and vegetable recognition software are:</a:t>
            </a:r>
            <a:endParaRPr lang="en-US" sz="1750" dirty="0"/>
          </a:p>
        </p:txBody>
      </p:sp>
      <p:sp>
        <p:nvSpPr>
          <p:cNvPr id="6" name="Text 4"/>
          <p:cNvSpPr/>
          <p:nvPr/>
        </p:nvSpPr>
        <p:spPr>
          <a:xfrm>
            <a:off x="2393394" y="3848338"/>
            <a:ext cx="10199013" cy="399812"/>
          </a:xfrm>
          <a:prstGeom prst="rect">
            <a:avLst/>
          </a:prstGeom>
          <a:solidFill>
            <a:schemeClr val="bg1"/>
          </a:solidFill>
          <a:ln/>
        </p:spPr>
        <p:txBody>
          <a:bodyPr wrap="none" rtlCol="0" anchor="t"/>
          <a:lstStyle/>
          <a:p>
            <a:pPr marL="342900" indent="-342900" algn="l">
              <a:lnSpc>
                <a:spcPts val="3149"/>
              </a:lnSpc>
              <a:buSzPct val="100000"/>
              <a:buChar char="•"/>
            </a:pPr>
            <a:r>
              <a:rPr lang="en-US" sz="1750" kern="0" spc="-35" dirty="0">
                <a:latin typeface="Inter" pitchFamily="34" charset="0"/>
                <a:ea typeface="Inter" pitchFamily="34" charset="-122"/>
                <a:cs typeface="Inter" pitchFamily="34" charset="-120"/>
              </a:rPr>
              <a:t>The quality and quantity of the data</a:t>
            </a:r>
            <a:endParaRPr lang="en-US" sz="1750" dirty="0"/>
          </a:p>
        </p:txBody>
      </p:sp>
      <p:sp>
        <p:nvSpPr>
          <p:cNvPr id="7" name="Text 5"/>
          <p:cNvSpPr/>
          <p:nvPr/>
        </p:nvSpPr>
        <p:spPr>
          <a:xfrm>
            <a:off x="2393394" y="4336971"/>
            <a:ext cx="10199013" cy="399812"/>
          </a:xfrm>
          <a:prstGeom prst="rect">
            <a:avLst/>
          </a:prstGeom>
          <a:solidFill>
            <a:schemeClr val="bg1"/>
          </a:solidFill>
          <a:ln/>
        </p:spPr>
        <p:txBody>
          <a:bodyPr wrap="none" rtlCol="0" anchor="t"/>
          <a:lstStyle/>
          <a:p>
            <a:pPr marL="342900" indent="-342900" algn="l">
              <a:lnSpc>
                <a:spcPts val="3149"/>
              </a:lnSpc>
              <a:buSzPct val="100000"/>
              <a:buChar char="•"/>
            </a:pPr>
            <a:r>
              <a:rPr lang="en-US" sz="1750" kern="0" spc="-35" dirty="0">
                <a:latin typeface="Inter" pitchFamily="34" charset="0"/>
                <a:ea typeface="Inter" pitchFamily="34" charset="-122"/>
                <a:cs typeface="Inter" pitchFamily="34" charset="-120"/>
              </a:rPr>
              <a:t>The diversity and complexity of the fruits and vegetables</a:t>
            </a:r>
            <a:endParaRPr lang="en-US" sz="1750" dirty="0"/>
          </a:p>
        </p:txBody>
      </p:sp>
      <p:sp>
        <p:nvSpPr>
          <p:cNvPr id="8" name="Text 6"/>
          <p:cNvSpPr/>
          <p:nvPr/>
        </p:nvSpPr>
        <p:spPr>
          <a:xfrm>
            <a:off x="2393394" y="4825603"/>
            <a:ext cx="10199013" cy="399812"/>
          </a:xfrm>
          <a:prstGeom prst="rect">
            <a:avLst/>
          </a:prstGeom>
          <a:solidFill>
            <a:schemeClr val="bg1"/>
          </a:solidFill>
          <a:ln/>
        </p:spPr>
        <p:txBody>
          <a:bodyPr wrap="none" rtlCol="0" anchor="t"/>
          <a:lstStyle/>
          <a:p>
            <a:pPr marL="342900" indent="-342900" algn="l">
              <a:lnSpc>
                <a:spcPts val="3149"/>
              </a:lnSpc>
              <a:buSzPct val="100000"/>
              <a:buChar char="•"/>
            </a:pPr>
            <a:r>
              <a:rPr lang="en-US" sz="1750" kern="0" spc="-35" dirty="0">
                <a:latin typeface="Inter" pitchFamily="34" charset="0"/>
                <a:ea typeface="Inter" pitchFamily="34" charset="-122"/>
                <a:cs typeface="Inter" pitchFamily="34" charset="-120"/>
              </a:rPr>
              <a:t>The accuracy and robustness of the model</a:t>
            </a:r>
            <a:endParaRPr lang="en-US" sz="1750" dirty="0"/>
          </a:p>
        </p:txBody>
      </p:sp>
      <p:sp>
        <p:nvSpPr>
          <p:cNvPr id="9" name="Text 7"/>
          <p:cNvSpPr/>
          <p:nvPr/>
        </p:nvSpPr>
        <p:spPr>
          <a:xfrm>
            <a:off x="2393394" y="5314236"/>
            <a:ext cx="10199013" cy="399812"/>
          </a:xfrm>
          <a:prstGeom prst="rect">
            <a:avLst/>
          </a:prstGeom>
          <a:solidFill>
            <a:schemeClr val="bg1"/>
          </a:solidFill>
          <a:ln/>
        </p:spPr>
        <p:txBody>
          <a:bodyPr wrap="none" rtlCol="0" anchor="t"/>
          <a:lstStyle/>
          <a:p>
            <a:pPr marL="342900" indent="-342900" algn="l">
              <a:lnSpc>
                <a:spcPts val="3149"/>
              </a:lnSpc>
              <a:buSzPct val="100000"/>
              <a:buChar char="•"/>
            </a:pPr>
            <a:r>
              <a:rPr lang="en-US" sz="1750" kern="0" spc="-35" dirty="0">
                <a:latin typeface="Inter" pitchFamily="34" charset="0"/>
                <a:ea typeface="Inter" pitchFamily="34" charset="-122"/>
                <a:cs typeface="Inter" pitchFamily="34" charset="-120"/>
              </a:rPr>
              <a:t>The speed and scalability of the system</a:t>
            </a:r>
            <a:endParaRPr lang="en-US" sz="1750" dirty="0"/>
          </a:p>
        </p:txBody>
      </p:sp>
      <p:sp>
        <p:nvSpPr>
          <p:cNvPr id="10" name="Text 8"/>
          <p:cNvSpPr/>
          <p:nvPr/>
        </p:nvSpPr>
        <p:spPr>
          <a:xfrm>
            <a:off x="2393394" y="5802868"/>
            <a:ext cx="10199013" cy="399812"/>
          </a:xfrm>
          <a:prstGeom prst="rect">
            <a:avLst/>
          </a:prstGeom>
          <a:solidFill>
            <a:schemeClr val="bg1"/>
          </a:solidFill>
          <a:ln/>
        </p:spPr>
        <p:txBody>
          <a:bodyPr wrap="none" rtlCol="0" anchor="t"/>
          <a:lstStyle/>
          <a:p>
            <a:pPr marL="342900" indent="-342900" algn="l">
              <a:lnSpc>
                <a:spcPts val="3149"/>
              </a:lnSpc>
              <a:buSzPct val="100000"/>
              <a:buChar char="•"/>
            </a:pPr>
            <a:r>
              <a:rPr lang="en-US" sz="1750" kern="0" spc="-35" dirty="0">
                <a:latin typeface="Inter" pitchFamily="34" charset="0"/>
                <a:ea typeface="Inter" pitchFamily="34" charset="-122"/>
                <a:cs typeface="Inter" pitchFamily="34" charset="-120"/>
              </a:rPr>
              <a:t>The security and privacy of the data and the model</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chemeClr val="bg1"/>
          </a:solidFill>
          <a:ln/>
        </p:spPr>
      </p:sp>
      <p:sp>
        <p:nvSpPr>
          <p:cNvPr id="3" name="Shape 1"/>
          <p:cNvSpPr/>
          <p:nvPr/>
        </p:nvSpPr>
        <p:spPr>
          <a:xfrm>
            <a:off x="0" y="0"/>
            <a:ext cx="14630400" cy="8229600"/>
          </a:xfrm>
          <a:prstGeom prst="rect">
            <a:avLst/>
          </a:prstGeom>
          <a:solidFill>
            <a:schemeClr val="bg1"/>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a:solidFill>
            <a:schemeClr val="bg1"/>
          </a:solidFill>
        </p:spPr>
      </p:pic>
      <p:sp>
        <p:nvSpPr>
          <p:cNvPr id="5" name="Text 2"/>
          <p:cNvSpPr/>
          <p:nvPr/>
        </p:nvSpPr>
        <p:spPr>
          <a:xfrm>
            <a:off x="833199" y="3245525"/>
            <a:ext cx="5543193" cy="694373"/>
          </a:xfrm>
          <a:prstGeom prst="rect">
            <a:avLst/>
          </a:prstGeom>
          <a:solidFill>
            <a:schemeClr val="bg1"/>
          </a:solidFill>
          <a:ln/>
        </p:spPr>
        <p:txBody>
          <a:bodyPr wrap="none" rtlCol="0" anchor="t"/>
          <a:lstStyle/>
          <a:p>
            <a:pPr marL="0" indent="0">
              <a:lnSpc>
                <a:spcPts val="5468"/>
              </a:lnSpc>
              <a:buNone/>
            </a:pPr>
            <a:r>
              <a:rPr lang="en-US" sz="4374" b="1" kern="0" spc="-131" dirty="0">
                <a:latin typeface="Inter" pitchFamily="34" charset="0"/>
                <a:ea typeface="Inter" pitchFamily="34" charset="-122"/>
                <a:cs typeface="Inter" pitchFamily="34" charset="-120"/>
              </a:rPr>
              <a:t>Code Implementation</a:t>
            </a:r>
            <a:endParaRPr lang="en-US" sz="4374" dirty="0"/>
          </a:p>
        </p:txBody>
      </p:sp>
      <p:sp>
        <p:nvSpPr>
          <p:cNvPr id="6" name="Text 3"/>
          <p:cNvSpPr/>
          <p:nvPr/>
        </p:nvSpPr>
        <p:spPr>
          <a:xfrm>
            <a:off x="833199" y="4273153"/>
            <a:ext cx="7477601" cy="710803"/>
          </a:xfrm>
          <a:prstGeom prst="rect">
            <a:avLst/>
          </a:prstGeom>
          <a:solidFill>
            <a:schemeClr val="bg1"/>
          </a:solidFill>
          <a:ln/>
        </p:spPr>
        <p:txBody>
          <a:bodyPr wrap="square" rtlCol="0" anchor="t"/>
          <a:lstStyle/>
          <a:p>
            <a:pPr marL="0" indent="0">
              <a:lnSpc>
                <a:spcPts val="2799"/>
              </a:lnSpc>
              <a:buNone/>
            </a:pPr>
            <a:r>
              <a:rPr lang="en-US" sz="1750" kern="0" spc="-35" dirty="0">
                <a:latin typeface="Inter" pitchFamily="34" charset="0"/>
                <a:ea typeface="Inter" pitchFamily="34" charset="-122"/>
                <a:cs typeface="Inter" pitchFamily="34" charset="-120"/>
              </a:rPr>
              <a:t>View the code snippets for implementing the fruit and vegetable recognition software algorithm.</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TotalTime>
  <Words>876</Words>
  <Application>Microsoft Office PowerPoint</Application>
  <PresentationFormat>Custom</PresentationFormat>
  <Paragraphs>85</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Consolas</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Dhruvish Reddy</cp:lastModifiedBy>
  <cp:revision>5</cp:revision>
  <dcterms:created xsi:type="dcterms:W3CDTF">2023-12-31T07:01:03Z</dcterms:created>
  <dcterms:modified xsi:type="dcterms:W3CDTF">2024-01-01T13:31:42Z</dcterms:modified>
</cp:coreProperties>
</file>